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68" r:id="rId15"/>
    <p:sldId id="276" r:id="rId16"/>
    <p:sldId id="277" r:id="rId17"/>
    <p:sldId id="278" r:id="rId18"/>
    <p:sldId id="281" r:id="rId19"/>
    <p:sldId id="279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86418"/>
  </p:normalViewPr>
  <p:slideViewPr>
    <p:cSldViewPr>
      <p:cViewPr varScale="1">
        <p:scale>
          <a:sx n="108" d="100"/>
          <a:sy n="108" d="100"/>
        </p:scale>
        <p:origin x="2248" y="184"/>
      </p:cViewPr>
      <p:guideLst>
        <p:guide orient="horz" pos="2160"/>
        <p:guide pos="2880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E5E4A668-A1BF-3547-9E33-6AF13DF5AD81}"/>
              </a:ext>
            </a:extLst>
          </p:cNvPr>
          <p:cNvSpPr txBox="1">
            <a:spLocks/>
          </p:cNvSpPr>
          <p:nvPr/>
        </p:nvSpPr>
        <p:spPr>
          <a:xfrm>
            <a:off x="2632248" y="15989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Numeri relativi</a:t>
            </a:r>
            <a:br>
              <a:rPr lang="it-IT" sz="5400" b="1" dirty="0"/>
            </a:br>
            <a:r>
              <a:rPr lang="it-IT" sz="5400" b="1" dirty="0"/>
              <a:t>e operazioni</a:t>
            </a:r>
            <a:endParaRPr lang="it-IT" sz="5400" dirty="0"/>
          </a:p>
        </p:txBody>
      </p:sp>
      <p:pic>
        <p:nvPicPr>
          <p:cNvPr id="9" name="Immagine 4" descr="logo LATTES OK nero.psd">
            <a:extLst>
              <a:ext uri="{FF2B5EF4-FFF2-40B4-BE49-F238E27FC236}">
                <a16:creationId xmlns:a16="http://schemas.microsoft.com/office/drawing/2014/main" id="{55293FD6-CDDE-8042-82D8-437BB0F86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1598935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0DD0DA-375D-C349-95AC-A2B53C2E4E94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102768-59B1-5349-BB3F-B7129D225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5" b="39907"/>
          <a:stretch/>
        </p:blipFill>
        <p:spPr>
          <a:xfrm>
            <a:off x="953852" y="4002467"/>
            <a:ext cx="7236296" cy="10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Addizione nell’insieme 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Nell’insieme </a:t>
            </a:r>
            <a:r>
              <a:rPr lang="it-IT" b="1" dirty="0"/>
              <a:t>N l’addizione è l’operazione che associa a due numeri un terzo numero che si ottiene contando di seguito al primo tante unità quante ne indica il secondo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 termini dell’addizione possono essere due numeri relativi concordi o discordi racchiusi tra parentesi assieme al loro segno. </a:t>
            </a:r>
          </a:p>
          <a:p>
            <a:pPr>
              <a:spcBef>
                <a:spcPts val="1200"/>
              </a:spcBef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ADDENDI CONCORDI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somma</a:t>
            </a:r>
            <a:r>
              <a:rPr lang="it-IT" dirty="0"/>
              <a:t> di due </a:t>
            </a:r>
            <a:r>
              <a:rPr lang="it-IT" b="1" dirty="0"/>
              <a:t>numeri</a:t>
            </a:r>
            <a:r>
              <a:rPr lang="it-IT" dirty="0"/>
              <a:t> </a:t>
            </a:r>
            <a:r>
              <a:rPr lang="it-IT" b="1" dirty="0"/>
              <a:t>relativi</a:t>
            </a:r>
            <a:r>
              <a:rPr lang="it-IT" dirty="0"/>
              <a:t> </a:t>
            </a:r>
            <a:r>
              <a:rPr lang="it-IT" b="1" dirty="0"/>
              <a:t>concordi</a:t>
            </a:r>
            <a:r>
              <a:rPr lang="it-IT" dirty="0"/>
              <a:t> è un numero relativo concorde con essi che ha per valore assoluto la somma dei loro valori assoluti.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(+ 2) + (+ 4</a:t>
            </a:r>
            <a:r>
              <a:rPr lang="it-IT" dirty="0"/>
              <a:t>) </a:t>
            </a: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/>
              <a:t>Partiamo da + 2 e, poiché il secondo addendo è positivo, </a:t>
            </a:r>
            <a:br>
              <a:rPr lang="it-IT" dirty="0"/>
            </a:br>
            <a:r>
              <a:rPr lang="it-IT" dirty="0"/>
              <a:t>contiamo successivamente 4 unità nel verso positivo (a destra): 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	(+ 2) + (+ 4) = + 6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(</a:t>
            </a:r>
            <a:r>
              <a:rPr lang="it-IT" b="1" dirty="0">
                <a:sym typeface="Symbol"/>
              </a:rPr>
              <a:t></a:t>
            </a:r>
            <a:r>
              <a:rPr lang="it-IT" b="1" dirty="0"/>
              <a:t> 1) + (</a:t>
            </a:r>
            <a:r>
              <a:rPr lang="it-IT" b="1" dirty="0">
                <a:sym typeface="Symbol"/>
              </a:rPr>
              <a:t></a:t>
            </a:r>
            <a:r>
              <a:rPr lang="it-IT" b="1" dirty="0"/>
              <a:t> 3) </a:t>
            </a: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/>
              <a:t>Partiamo da </a:t>
            </a:r>
            <a:r>
              <a:rPr lang="it-IT" b="1" dirty="0">
                <a:sym typeface="Symbol"/>
              </a:rPr>
              <a:t></a:t>
            </a:r>
            <a:r>
              <a:rPr lang="it-IT" dirty="0"/>
              <a:t> 1 e, poiché il secondo addendo è negativo, </a:t>
            </a:r>
            <a:br>
              <a:rPr lang="it-IT" dirty="0"/>
            </a:br>
            <a:r>
              <a:rPr lang="it-IT" dirty="0"/>
              <a:t>contiamo successivamente 3 unità nel verso negativo (a sinistra):  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 	(</a:t>
            </a:r>
            <a:r>
              <a:rPr lang="it-IT" b="1" dirty="0">
                <a:solidFill>
                  <a:srgbClr val="FF0000"/>
                </a:solidFill>
                <a:sym typeface="Symbol"/>
              </a:rPr>
              <a:t></a:t>
            </a:r>
            <a:r>
              <a:rPr lang="it-IT" b="1" dirty="0">
                <a:solidFill>
                  <a:srgbClr val="FF0000"/>
                </a:solidFill>
              </a:rPr>
              <a:t> 1) + (</a:t>
            </a:r>
            <a:r>
              <a:rPr lang="it-IT" b="1" dirty="0">
                <a:solidFill>
                  <a:srgbClr val="FF0000"/>
                </a:solidFill>
                <a:sym typeface="Symbol"/>
              </a:rPr>
              <a:t></a:t>
            </a:r>
            <a:r>
              <a:rPr lang="it-IT" b="1" dirty="0">
                <a:solidFill>
                  <a:srgbClr val="FF0000"/>
                </a:solidFill>
              </a:rPr>
              <a:t> 3) = </a:t>
            </a:r>
            <a:r>
              <a:rPr lang="it-IT" b="1" dirty="0">
                <a:solidFill>
                  <a:srgbClr val="FF0000"/>
                </a:solidFill>
                <a:sym typeface="Symbol"/>
              </a:rPr>
              <a:t></a:t>
            </a:r>
            <a:r>
              <a:rPr lang="it-IT" b="1" dirty="0">
                <a:solidFill>
                  <a:srgbClr val="FF0000"/>
                </a:solidFill>
              </a:rPr>
              <a:t> 4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B07ADC-DEE9-9647-B0C6-C201FF28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704772"/>
            <a:ext cx="3779912" cy="5376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3641F3-8A08-1C4D-BA79-5075F1506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527326"/>
            <a:ext cx="3780000" cy="5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5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Addizione nell’insieme R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A581EA-834D-9842-A49D-F647CA149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997"/>
          <a:stretch/>
        </p:blipFill>
        <p:spPr>
          <a:xfrm>
            <a:off x="4788024" y="2636912"/>
            <a:ext cx="4139952" cy="6480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78C300-AFA3-8744-961E-D6291FC8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97"/>
          <a:stretch/>
        </p:blipFill>
        <p:spPr>
          <a:xfrm>
            <a:off x="4788024" y="4005064"/>
            <a:ext cx="4139952" cy="64807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91264" cy="453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ADDENDI DISCORDI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somma </a:t>
            </a:r>
            <a:r>
              <a:rPr lang="it-IT" dirty="0"/>
              <a:t>di due</a:t>
            </a:r>
            <a:r>
              <a:rPr lang="it-IT" b="1" dirty="0"/>
              <a:t> numeri relativi discordi </a:t>
            </a:r>
            <a:r>
              <a:rPr lang="it-IT" dirty="0"/>
              <a:t>è il numero relativo concorde con l’addendo avente valore assoluto maggiore e che ha il valore assoluto uguale alla differenza fra i loro valori assoluti.</a:t>
            </a:r>
          </a:p>
          <a:p>
            <a:pPr marL="0" indent="0">
              <a:buNone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(+ 2) + (− 4) </a:t>
            </a: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/>
              <a:t>Partiamo da + 2 e, poiché il secondo addendo </a:t>
            </a:r>
          </a:p>
          <a:p>
            <a:pPr marL="0" indent="0">
              <a:buNone/>
            </a:pPr>
            <a:r>
              <a:rPr lang="it-IT" dirty="0"/>
              <a:t>è negativo, contiamo  successivamente 4 unità verso sinistra: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	(+ 2) + (− 4) = − 2 </a:t>
            </a:r>
          </a:p>
          <a:p>
            <a:pPr marL="0" indent="0">
              <a:buNone/>
            </a:pP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(</a:t>
            </a:r>
            <a:r>
              <a:rPr lang="it-IT" b="1" dirty="0">
                <a:sym typeface="Symbol"/>
              </a:rPr>
              <a:t></a:t>
            </a:r>
            <a:r>
              <a:rPr lang="it-IT" b="1" dirty="0"/>
              <a:t> 1) + (+ 3</a:t>
            </a:r>
            <a:r>
              <a:rPr lang="it-IT" dirty="0"/>
              <a:t>)</a:t>
            </a: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/>
              <a:t>Partiamo da </a:t>
            </a:r>
            <a:r>
              <a:rPr lang="it-IT" dirty="0">
                <a:sym typeface="Symbol"/>
              </a:rPr>
              <a:t></a:t>
            </a:r>
            <a:r>
              <a:rPr lang="it-IT" dirty="0"/>
              <a:t> 1 e, poiché il secondo addendo </a:t>
            </a:r>
          </a:p>
          <a:p>
            <a:pPr marL="0" indent="0">
              <a:buNone/>
            </a:pPr>
            <a:r>
              <a:rPr lang="it-IT" dirty="0"/>
              <a:t>è positivo, contiamo successivamente 3 unità verso destra:  </a:t>
            </a:r>
          </a:p>
          <a:p>
            <a:pPr lvl="1"/>
            <a:r>
              <a:rPr lang="it-IT" b="1" dirty="0">
                <a:solidFill>
                  <a:srgbClr val="0070C0"/>
                </a:solidFill>
              </a:rPr>
              <a:t> 	(</a:t>
            </a:r>
            <a:r>
              <a:rPr lang="it-IT" b="1" dirty="0">
                <a:solidFill>
                  <a:srgbClr val="0070C0"/>
                </a:solidFill>
                <a:sym typeface="Symbol"/>
              </a:rPr>
              <a:t></a:t>
            </a:r>
            <a:r>
              <a:rPr lang="it-IT" b="1" dirty="0">
                <a:solidFill>
                  <a:srgbClr val="0070C0"/>
                </a:solidFill>
              </a:rPr>
              <a:t> 1) + (+ 3</a:t>
            </a:r>
            <a:r>
              <a:rPr lang="it-IT" dirty="0">
                <a:solidFill>
                  <a:srgbClr val="0070C0"/>
                </a:solidFill>
              </a:rPr>
              <a:t>) </a:t>
            </a:r>
            <a:r>
              <a:rPr lang="it-IT" b="1" dirty="0">
                <a:solidFill>
                  <a:srgbClr val="0070C0"/>
                </a:solidFill>
              </a:rPr>
              <a:t>= + 2 </a:t>
            </a:r>
          </a:p>
          <a:p>
            <a:pPr>
              <a:buNone/>
            </a:pPr>
            <a:endParaRPr lang="it-IT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/>
              <a:t>Con lo stesso procedimento è facile verificare che </a:t>
            </a:r>
            <a:r>
              <a:rPr lang="it-IT" b="1" dirty="0"/>
              <a:t>la somma di due numeri relativi opposti è zero. </a:t>
            </a:r>
          </a:p>
          <a:p>
            <a:pPr>
              <a:buNone/>
            </a:pP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5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Sottrazione nell’insieme 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sz="3400" dirty="0"/>
              <a:t>Nell’insieme </a:t>
            </a:r>
            <a:r>
              <a:rPr lang="it-IT" sz="3400" b="1" dirty="0"/>
              <a:t>N</a:t>
            </a:r>
            <a:r>
              <a:rPr lang="it-IT" sz="3400" dirty="0"/>
              <a:t> </a:t>
            </a:r>
            <a:r>
              <a:rPr lang="it-IT" sz="3400" b="1" dirty="0"/>
              <a:t>la sottrazione è l’operazione che associa a due numeri quel terzo numero, se esiste, che addizionato al secondo dà per somma il primo</a:t>
            </a:r>
            <a:r>
              <a:rPr lang="it-IT" sz="3400" dirty="0"/>
              <a:t>. </a:t>
            </a:r>
          </a:p>
          <a:p>
            <a:pPr>
              <a:buNone/>
            </a:pPr>
            <a:endParaRPr lang="it-IT" sz="3400" dirty="0"/>
          </a:p>
          <a:p>
            <a:pPr>
              <a:buNone/>
            </a:pPr>
            <a:r>
              <a:rPr lang="it-IT" sz="3400" dirty="0"/>
              <a:t>La </a:t>
            </a:r>
            <a:r>
              <a:rPr lang="it-IT" sz="3400" b="1" dirty="0"/>
              <a:t>differenza</a:t>
            </a:r>
            <a:r>
              <a:rPr lang="it-IT" sz="3400" dirty="0"/>
              <a:t> fra due </a:t>
            </a:r>
            <a:r>
              <a:rPr lang="it-IT" sz="3400" b="1" dirty="0"/>
              <a:t>numeri</a:t>
            </a:r>
            <a:r>
              <a:rPr lang="it-IT" sz="3400" dirty="0"/>
              <a:t> </a:t>
            </a:r>
            <a:r>
              <a:rPr lang="it-IT" sz="3400" b="1" dirty="0"/>
              <a:t>relativi</a:t>
            </a:r>
            <a:r>
              <a:rPr lang="it-IT" sz="3400" dirty="0"/>
              <a:t>, dati in un certo ordine, si ottiene addizionando al minuendo </a:t>
            </a:r>
          </a:p>
          <a:p>
            <a:pPr>
              <a:buNone/>
            </a:pPr>
            <a:r>
              <a:rPr lang="it-IT" sz="3400" dirty="0"/>
              <a:t>l’opposto del sottraendo:</a:t>
            </a:r>
          </a:p>
          <a:p>
            <a:pPr>
              <a:lnSpc>
                <a:spcPct val="120000"/>
              </a:lnSpc>
              <a:buNone/>
              <a:tabLst>
                <a:tab pos="1639888" algn="l"/>
                <a:tab pos="2751138" algn="l"/>
              </a:tabLst>
            </a:pPr>
            <a:r>
              <a:rPr lang="it-IT" sz="3400" dirty="0"/>
              <a:t>(+ 9) − (+ 2) = </a:t>
            </a:r>
            <a:r>
              <a:rPr lang="it-IT" sz="3400" b="1" i="1" dirty="0"/>
              <a:t>x</a:t>
            </a:r>
            <a:r>
              <a:rPr lang="it-IT" sz="3400" dirty="0"/>
              <a:t> 	</a:t>
            </a:r>
            <a:r>
              <a:rPr lang="it-IT" sz="3400" i="1" dirty="0"/>
              <a:t>x</a:t>
            </a:r>
            <a:r>
              <a:rPr lang="it-IT" sz="3400" dirty="0"/>
              <a:t> = </a:t>
            </a:r>
            <a:r>
              <a:rPr lang="it-IT" sz="3400" b="1" dirty="0"/>
              <a:t>+ 7 	</a:t>
            </a:r>
            <a:r>
              <a:rPr lang="it-IT" sz="3400" dirty="0"/>
              <a:t>infatti 	(+ 7) + (+ 2) = + 9 </a:t>
            </a:r>
          </a:p>
          <a:p>
            <a:pPr>
              <a:lnSpc>
                <a:spcPct val="120000"/>
              </a:lnSpc>
              <a:buNone/>
              <a:tabLst>
                <a:tab pos="1639888" algn="l"/>
                <a:tab pos="2751138" algn="l"/>
              </a:tabLst>
            </a:pPr>
            <a:r>
              <a:rPr lang="it-IT" sz="3400" dirty="0"/>
              <a:t>(− 9) − (+ 2) = </a:t>
            </a:r>
            <a:r>
              <a:rPr lang="it-IT" sz="3400" b="1" i="1" dirty="0"/>
              <a:t>x</a:t>
            </a:r>
            <a:r>
              <a:rPr lang="it-IT" sz="3400" dirty="0"/>
              <a:t>    	</a:t>
            </a:r>
            <a:r>
              <a:rPr lang="it-IT" sz="3400" i="1" dirty="0"/>
              <a:t>x</a:t>
            </a:r>
            <a:r>
              <a:rPr lang="it-IT" sz="3400" dirty="0"/>
              <a:t> = </a:t>
            </a:r>
            <a:r>
              <a:rPr lang="it-IT" sz="3400" b="1" dirty="0"/>
              <a:t>− 11	</a:t>
            </a:r>
            <a:r>
              <a:rPr lang="it-IT" sz="3400" dirty="0"/>
              <a:t>infatti 	(− 11) + (+ 2) = − 9 </a:t>
            </a:r>
          </a:p>
          <a:p>
            <a:pPr>
              <a:lnSpc>
                <a:spcPct val="120000"/>
              </a:lnSpc>
              <a:buNone/>
              <a:tabLst>
                <a:tab pos="1639888" algn="l"/>
                <a:tab pos="2751138" algn="l"/>
              </a:tabLst>
            </a:pPr>
            <a:r>
              <a:rPr lang="it-IT" sz="3400" dirty="0"/>
              <a:t>(+ 9) − (− 2) = </a:t>
            </a:r>
            <a:r>
              <a:rPr lang="it-IT" sz="3400" b="1" i="1" dirty="0"/>
              <a:t>x</a:t>
            </a:r>
            <a:r>
              <a:rPr lang="it-IT" sz="3400" dirty="0"/>
              <a:t>    	</a:t>
            </a:r>
            <a:r>
              <a:rPr lang="it-IT" sz="3400" i="1" dirty="0"/>
              <a:t>x</a:t>
            </a:r>
            <a:r>
              <a:rPr lang="it-IT" sz="3400" dirty="0"/>
              <a:t> = </a:t>
            </a:r>
            <a:r>
              <a:rPr lang="it-IT" sz="3400" b="1" dirty="0"/>
              <a:t>+ 11	</a:t>
            </a:r>
            <a:r>
              <a:rPr lang="it-IT" sz="3400" dirty="0"/>
              <a:t>infatti 	(+ 11) + (− 2) = + 9 </a:t>
            </a:r>
          </a:p>
          <a:p>
            <a:pPr>
              <a:lnSpc>
                <a:spcPct val="120000"/>
              </a:lnSpc>
              <a:buNone/>
              <a:tabLst>
                <a:tab pos="1639888" algn="l"/>
                <a:tab pos="2751138" algn="l"/>
              </a:tabLst>
            </a:pPr>
            <a:r>
              <a:rPr lang="it-IT" sz="3400" dirty="0"/>
              <a:t>(− 9) − (− 2) = </a:t>
            </a:r>
            <a:r>
              <a:rPr lang="it-IT" sz="3400" b="1" i="1" dirty="0"/>
              <a:t>x</a:t>
            </a:r>
            <a:r>
              <a:rPr lang="it-IT" sz="3400" dirty="0"/>
              <a:t>    	</a:t>
            </a:r>
            <a:r>
              <a:rPr lang="it-IT" sz="3400" i="1" dirty="0"/>
              <a:t>x</a:t>
            </a:r>
            <a:r>
              <a:rPr lang="it-IT" sz="3400" dirty="0"/>
              <a:t> = </a:t>
            </a:r>
            <a:r>
              <a:rPr lang="it-IT" sz="3400" b="1" dirty="0"/>
              <a:t>− 7	</a:t>
            </a:r>
            <a:r>
              <a:rPr lang="it-IT" sz="3400" dirty="0"/>
              <a:t>infatti 	(− 7) + (− 2) = − 9 </a:t>
            </a:r>
          </a:p>
          <a:p>
            <a:pPr>
              <a:buNone/>
            </a:pPr>
            <a:endParaRPr lang="it-IT" sz="3400" dirty="0"/>
          </a:p>
          <a:p>
            <a:pPr>
              <a:lnSpc>
                <a:spcPct val="120000"/>
              </a:lnSpc>
              <a:buNone/>
            </a:pPr>
            <a:r>
              <a:rPr lang="it-IT" sz="3400" dirty="0"/>
              <a:t>É possibile notare che si può ottenere lo stesso risultato addizionando al primo numero l’opposto del  secondo:</a:t>
            </a:r>
          </a:p>
          <a:p>
            <a:pPr>
              <a:lnSpc>
                <a:spcPct val="120000"/>
              </a:lnSpc>
              <a:buNone/>
            </a:pPr>
            <a:r>
              <a:rPr lang="it-IT" sz="3400" dirty="0"/>
              <a:t>(+ 9) − (+ 2) = (+ 9) + (− 2) = + 7 </a:t>
            </a:r>
          </a:p>
          <a:p>
            <a:pPr>
              <a:lnSpc>
                <a:spcPct val="120000"/>
              </a:lnSpc>
              <a:buNone/>
            </a:pPr>
            <a:r>
              <a:rPr lang="it-IT" sz="3400" dirty="0"/>
              <a:t>(− 9) − (+ 2) = (− 9) + (− 2) = − 11</a:t>
            </a:r>
          </a:p>
          <a:p>
            <a:pPr>
              <a:lnSpc>
                <a:spcPct val="120000"/>
              </a:lnSpc>
              <a:buNone/>
            </a:pPr>
            <a:r>
              <a:rPr lang="it-IT" sz="3400" dirty="0"/>
              <a:t>(+ 9) − (− 2) = (+ 9) + (+ 2) = + 11 </a:t>
            </a:r>
          </a:p>
          <a:p>
            <a:pPr>
              <a:lnSpc>
                <a:spcPct val="120000"/>
              </a:lnSpc>
              <a:buNone/>
            </a:pPr>
            <a:r>
              <a:rPr lang="it-IT" sz="3400" dirty="0"/>
              <a:t>(− 9) − (− 2) = (− 9) + (+ 2) = − 7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6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Addizione algebrica nell’insieme 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363272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L’</a:t>
            </a:r>
            <a:r>
              <a:rPr lang="it-IT" b="1" dirty="0"/>
              <a:t>addizione algebrica </a:t>
            </a:r>
            <a:r>
              <a:rPr lang="it-IT" dirty="0"/>
              <a:t>è una </a:t>
            </a:r>
            <a:r>
              <a:rPr lang="it-IT" b="1" dirty="0"/>
              <a:t>successione di addizioni e sottrazioni fra numeri relativi</a:t>
            </a:r>
            <a:r>
              <a:rPr lang="it-IT" dirty="0"/>
              <a:t> il cui risultato è chiamato </a:t>
            </a:r>
            <a:r>
              <a:rPr lang="it-IT" b="1" dirty="0"/>
              <a:t>somma algebrica</a:t>
            </a:r>
            <a:r>
              <a:rPr lang="it-IT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/>
              <a:t>Operando con i numeri relativi, la differenza fra due numeri è sempre possibile perché la sottrazione viene trasformata in un’addizione. Una successione di addizioni e sottrazioni si trasforma quindi in una successione di sole addizioni:</a:t>
            </a:r>
          </a:p>
          <a:p>
            <a:pPr lvl="1"/>
            <a:r>
              <a:rPr lang="it-IT" dirty="0"/>
              <a:t>(+ 9) + (− 3) − (− 7) − (+ 2) + (− 6) = </a:t>
            </a:r>
          </a:p>
          <a:p>
            <a:pPr lvl="1"/>
            <a:r>
              <a:rPr lang="it-IT" dirty="0"/>
              <a:t>= (+ 9) + (− 3) + (+ 7) + (− 2) + (− 6) = + 5</a:t>
            </a:r>
          </a:p>
          <a:p>
            <a:pPr>
              <a:spcBef>
                <a:spcPts val="1200"/>
              </a:spcBef>
              <a:buNone/>
            </a:pPr>
            <a:r>
              <a:rPr lang="it-IT" dirty="0"/>
              <a:t>Per semplificare la scrittura si può eliminare il simbolo di addizione fra due addendi e le parentesi e omettere il segno + se il primo addendo è positivo: </a:t>
            </a:r>
          </a:p>
          <a:p>
            <a:pPr>
              <a:buNone/>
            </a:pPr>
            <a:r>
              <a:rPr lang="it-IT" dirty="0"/>
              <a:t>	9 − 3 + 7 − 2 − 6 = + 5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/>
              <a:t>Per semplificare il modo di scrivere un’addizione algebrica si possono eliminare le parentesi e i segni di operazione seguendo questi accorgimenti: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la parentesi è preceduta dal segno + si scrivono i numeri relativi ognuno con il proprio segno;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la parentesi è preceduta dal segno − si sostituisce ogni numero relativo con il proprio opposto.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4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Moltiplicazione nell’insieme 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Nell’insieme </a:t>
            </a:r>
            <a:r>
              <a:rPr lang="it-IT" b="1" dirty="0"/>
              <a:t>N la moltiplicazione è l’operazione  che associa a due numeri un terzo numero che si ottiene addizionando tanti addendi uguali al primo quante sono le unità del secondo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  termini della moltiplicazione possono avere segno positivo o negativo. </a:t>
            </a:r>
          </a:p>
          <a:p>
            <a:pPr>
              <a:spcBef>
                <a:spcPts val="1200"/>
              </a:spcBef>
            </a:pPr>
            <a:r>
              <a:rPr lang="it-IT" b="1" dirty="0"/>
              <a:t>Fattori concordi positivi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(+ 5) ⋅ (+ 4) </a:t>
            </a:r>
            <a:r>
              <a:rPr lang="it-IT" dirty="0"/>
              <a:t>= (+ 5) + (+ 5) + (+ 5) + (+ 5) = </a:t>
            </a:r>
            <a:r>
              <a:rPr lang="it-IT" b="1" dirty="0">
                <a:solidFill>
                  <a:srgbClr val="FF0000"/>
                </a:solidFill>
              </a:rPr>
              <a:t>+ 20 </a:t>
            </a:r>
          </a:p>
          <a:p>
            <a:endParaRPr lang="it-IT" b="1" dirty="0"/>
          </a:p>
          <a:p>
            <a:r>
              <a:rPr lang="it-IT" b="1" dirty="0"/>
              <a:t>Fattori discordi (un fattore negativo e l’altro positivo)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(− 5) ⋅ (+ 4) </a:t>
            </a:r>
            <a:r>
              <a:rPr lang="it-IT" dirty="0"/>
              <a:t>= (− 5) + (− 5) + (− 5) + (− 5) = </a:t>
            </a:r>
            <a:r>
              <a:rPr lang="it-IT" b="1" dirty="0">
                <a:solidFill>
                  <a:srgbClr val="FF0000"/>
                </a:solidFill>
              </a:rPr>
              <a:t>− 20</a:t>
            </a:r>
          </a:p>
          <a:p>
            <a:endParaRPr lang="it-IT" b="1" dirty="0"/>
          </a:p>
          <a:p>
            <a:r>
              <a:rPr lang="it-IT" b="1" dirty="0"/>
              <a:t>Fattori discordi (un fattore positivo e l’altro negativo)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(+ 5) ⋅ (− 4) </a:t>
            </a:r>
            <a:r>
              <a:rPr lang="it-IT" dirty="0"/>
              <a:t>= in </a:t>
            </a:r>
            <a:r>
              <a:rPr lang="it-IT" b="1" dirty="0"/>
              <a:t>R</a:t>
            </a:r>
            <a:r>
              <a:rPr lang="it-IT" dirty="0"/>
              <a:t> vale la proprietà commutativa, come in </a:t>
            </a:r>
            <a:r>
              <a:rPr lang="it-IT" b="1" dirty="0"/>
              <a:t>N</a:t>
            </a:r>
            <a:r>
              <a:rPr lang="it-IT" dirty="0"/>
              <a:t> per cui:</a:t>
            </a:r>
          </a:p>
          <a:p>
            <a:pPr lvl="1"/>
            <a:r>
              <a:rPr lang="it-IT" dirty="0"/>
              <a:t>= </a:t>
            </a:r>
            <a:r>
              <a:rPr lang="it-IT" b="1" dirty="0">
                <a:solidFill>
                  <a:srgbClr val="FF0000"/>
                </a:solidFill>
              </a:rPr>
              <a:t>(− 4) ⋅ (+ 5) </a:t>
            </a:r>
            <a:r>
              <a:rPr lang="it-IT" dirty="0"/>
              <a:t>= (− 4) + (− 4) + (− 4) + (− 4) + (− 4) =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− 20</a:t>
            </a:r>
          </a:p>
          <a:p>
            <a:endParaRPr lang="it-IT" b="1" dirty="0"/>
          </a:p>
          <a:p>
            <a:r>
              <a:rPr lang="it-IT" b="1" dirty="0"/>
              <a:t>Fattori concordi negativi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(− 5) ⋅ (− 4) </a:t>
            </a:r>
            <a:r>
              <a:rPr lang="it-IT" dirty="0"/>
              <a:t>= per risolverla è necessario applicare altre proprietà della moltiplicazione valide in </a:t>
            </a:r>
            <a:r>
              <a:rPr lang="it-IT" b="1" dirty="0"/>
              <a:t>N</a:t>
            </a:r>
            <a:r>
              <a:rPr lang="it-IT" dirty="0"/>
              <a:t> e che quindi devono valere anche in </a:t>
            </a:r>
            <a:r>
              <a:rPr lang="it-IT" b="1" dirty="0"/>
              <a:t>R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82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Moltiplicazione nell’insieme 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it-IT" dirty="0"/>
              <a:t>Il </a:t>
            </a:r>
            <a:r>
              <a:rPr lang="it-IT" b="1" dirty="0"/>
              <a:t>prodotto di due numeri relativi </a:t>
            </a:r>
            <a:r>
              <a:rPr lang="it-IT" dirty="0"/>
              <a:t>è un numero relativo avente come valore assoluto il prodotto dei valori assoluti, segno positivo se i fattori sono concordi e segno negativo se i fattori sono discordi. </a:t>
            </a:r>
          </a:p>
          <a:p>
            <a:r>
              <a:rPr lang="it-IT" dirty="0"/>
              <a:t>Il </a:t>
            </a:r>
            <a:r>
              <a:rPr lang="it-IT" b="1" dirty="0"/>
              <a:t>prodotto di più numeri relativi </a:t>
            </a:r>
            <a:r>
              <a:rPr lang="it-IT" dirty="0"/>
              <a:t>è un numero relativo che ha per valore assoluto il prodotto dei valori assoluti 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segno positivo se i fattori sono tutti positivi o se quelli negativi </a:t>
            </a:r>
            <a:br>
              <a:rPr lang="it-IT" dirty="0"/>
            </a:br>
            <a:r>
              <a:rPr lang="it-IT" dirty="0"/>
              <a:t>sono in numero pari;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segno negativo se i fattori negativi sono in numero dispari. </a:t>
            </a: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CASI PARTICOLARI DI MOLTIPLICAZIONE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uno dei fattori è zero, il prodotto è zero: </a:t>
            </a:r>
          </a:p>
          <a:p>
            <a:pPr lvl="1">
              <a:tabLst>
                <a:tab pos="2880000" algn="l"/>
                <a:tab pos="2890800" algn="l"/>
              </a:tabLst>
            </a:pPr>
            <a:r>
              <a:rPr lang="it-IT" dirty="0"/>
              <a:t>(− 5) ⋅ 0 = 0 	0 ⋅ (− 2) = 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prodotto di due fattori, di cui uno è + 1, è uguale all’altro fattore: </a:t>
            </a:r>
          </a:p>
          <a:p>
            <a:pPr lvl="1">
              <a:tabLst>
                <a:tab pos="2879725" algn="l"/>
              </a:tabLst>
            </a:pPr>
            <a:r>
              <a:rPr lang="it-IT" dirty="0"/>
              <a:t>(+ 5) ⋅ (+ 1) = + 5	(+ 1) ⋅ (− 2) = − 2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 prodotto di due fattori, di cui uno è − 1, è uguale all’opposto dell’altro fattore: </a:t>
            </a:r>
          </a:p>
          <a:p>
            <a:pPr lvl="1">
              <a:tabLst>
                <a:tab pos="2879725" algn="l"/>
              </a:tabLst>
            </a:pPr>
            <a:r>
              <a:rPr lang="it-IT" dirty="0"/>
              <a:t>(+ 5) ⋅ (− 1) = − 5     	(− 1) ⋅ (− 2) = + 2</a:t>
            </a:r>
          </a:p>
          <a:p>
            <a:pPr>
              <a:buNone/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2424BA-776F-854B-A214-6D283936C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924944"/>
            <a:ext cx="131593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1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Moltiplicazione nell’insieme 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7787208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RECIPROCO DI UN NUMERO RELATIVO</a:t>
                </a:r>
              </a:p>
              <a:p>
                <a:pPr marL="0" indent="0">
                  <a:buNone/>
                </a:pPr>
                <a:r>
                  <a:rPr lang="it-IT" dirty="0"/>
                  <a:t>Estendiamo la definizione di numero reciproco di un dato numero dall’insieme </a:t>
                </a:r>
                <a:r>
                  <a:rPr lang="it-IT" b="1" dirty="0"/>
                  <a:t>Q</a:t>
                </a:r>
                <a:r>
                  <a:rPr lang="it-IT" b="1" baseline="30000" dirty="0"/>
                  <a:t>+</a:t>
                </a:r>
                <a:r>
                  <a:rPr lang="it-IT" dirty="0"/>
                  <a:t> all’insieme </a:t>
                </a:r>
                <a:r>
                  <a:rPr lang="it-IT" b="1" dirty="0"/>
                  <a:t>R</a:t>
                </a:r>
                <a:r>
                  <a:rPr lang="it-IT" dirty="0"/>
                  <a:t>.</a:t>
                </a:r>
                <a:endParaRPr lang="it-IT" b="1" dirty="0"/>
              </a:p>
              <a:p>
                <a:pPr marL="0" indent="0">
                  <a:buNone/>
                </a:pPr>
                <a:endParaRPr lang="it-IT" b="1" dirty="0"/>
              </a:p>
              <a:p>
                <a:pPr marL="0" indent="0">
                  <a:buNone/>
                </a:pPr>
                <a:r>
                  <a:rPr lang="it-IT" b="1" dirty="0"/>
                  <a:t>Due numeri relativi sono l’uno il reciproco dell’altro se il loro prodotto è uguale a +1:</a:t>
                </a:r>
                <a:endParaRPr lang="it-IT" dirty="0"/>
              </a:p>
              <a:p>
                <a:pPr lvl="1">
                  <a:tabLst>
                    <a:tab pos="2520000" algn="l"/>
                    <a:tab pos="3600000" algn="l"/>
                  </a:tabLst>
                </a:pPr>
                <a:r>
                  <a:rPr lang="it-IT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it-IT" dirty="0"/>
                  <a:t> reciproco di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dirty="0"/>
                  <a:t>	infatti	(+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it-IT" dirty="0"/>
                  <a:t>) </a:t>
                </a:r>
                <a:r>
                  <a:rPr lang="it-IT" dirty="0">
                    <a:sym typeface="Symbol"/>
                  </a:rPr>
                  <a:t> (</a:t>
                </a:r>
                <a:r>
                  <a:rPr lang="it-IT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dirty="0">
                    <a:sym typeface="Symbol"/>
                  </a:rPr>
                  <a:t>) = + 1</a:t>
                </a:r>
              </a:p>
              <a:p>
                <a:pPr lvl="1">
                  <a:tabLst>
                    <a:tab pos="2520000" algn="l"/>
                    <a:tab pos="3600000" algn="l"/>
                  </a:tabLst>
                </a:pPr>
                <a:endParaRPr lang="it-IT" dirty="0">
                  <a:sym typeface="Symbol"/>
                </a:endParaRPr>
              </a:p>
              <a:p>
                <a:pPr lvl="1">
                  <a:tabLst>
                    <a:tab pos="2520000" algn="l"/>
                    <a:tab pos="3600000" algn="l"/>
                  </a:tabLst>
                </a:pPr>
                <a:r>
                  <a:rPr lang="it-IT" dirty="0">
                    <a:sym typeface="Symbol"/>
                  </a:rPr>
                  <a:t> 5 reciproco di 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>    	infatti 	(</a:t>
                </a:r>
                <a:r>
                  <a:rPr lang="it-IT" dirty="0">
                    <a:sym typeface="Symbol"/>
                  </a:rPr>
                  <a:t> 5 </a:t>
                </a:r>
                <a:r>
                  <a:rPr lang="it-IT" dirty="0"/>
                  <a:t>) </a:t>
                </a:r>
                <a:r>
                  <a:rPr lang="it-IT" dirty="0">
                    <a:sym typeface="Symbol"/>
                  </a:rPr>
                  <a:t> (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  <a:r>
                  <a:rPr lang="it-IT" dirty="0">
                    <a:sym typeface="Symbol"/>
                  </a:rPr>
                  <a:t>) = + 1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it-IT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it-IT" dirty="0"/>
                  <a:t>Non esiste il reciproco di zero.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7787208" cy="4536000"/>
              </a:xfrm>
              <a:blipFill>
                <a:blip r:embed="rId2"/>
                <a:stretch>
                  <a:fillRect l="-392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77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Divisione nell’insieme 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30200"/>
            <a:ext cx="8229600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Nell’insieme </a:t>
            </a:r>
            <a:r>
              <a:rPr lang="it-IT" b="1" dirty="0"/>
              <a:t>N la divisione è l’operazione che associa a due numeri un terzo numero che moltiplicato per il secondo dà per risultato il primo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Dividendo e divisore possono essere numeri positivi o negativi:</a:t>
            </a:r>
          </a:p>
          <a:p>
            <a:pPr>
              <a:buNone/>
              <a:tabLst>
                <a:tab pos="4127500" algn="l"/>
              </a:tabLst>
            </a:pPr>
            <a:r>
              <a:rPr lang="it-IT" dirty="0"/>
              <a:t>(+ 21) : (+ 3) = + 7      infatti     (+ 7) ⋅ (+ 3) = + 21	</a:t>
            </a:r>
          </a:p>
          <a:p>
            <a:pPr>
              <a:buNone/>
              <a:tabLst>
                <a:tab pos="4127500" algn="l"/>
              </a:tabLst>
            </a:pPr>
            <a:r>
              <a:rPr lang="it-IT" dirty="0"/>
              <a:t>(− 21) : (+ 3) = − 7      infatti     (− 7) ⋅ (+ 3) = − 21  </a:t>
            </a:r>
          </a:p>
          <a:p>
            <a:pPr>
              <a:buNone/>
              <a:tabLst>
                <a:tab pos="4127500" algn="l"/>
              </a:tabLst>
            </a:pPr>
            <a:r>
              <a:rPr lang="it-IT" dirty="0"/>
              <a:t>(+ 21) : (− 3) = − 7      infatti     (− 7) ⋅ (− 3) = + 21 	</a:t>
            </a:r>
          </a:p>
          <a:p>
            <a:pPr>
              <a:buNone/>
              <a:tabLst>
                <a:tab pos="4127500" algn="l"/>
              </a:tabLst>
            </a:pPr>
            <a:r>
              <a:rPr lang="it-IT" dirty="0"/>
              <a:t>(− 21) : (− 3) = + 7      infatti     (+ 7) ⋅ (− 3) = − 21 </a:t>
            </a:r>
          </a:p>
          <a:p>
            <a:pPr>
              <a:spcBef>
                <a:spcPts val="1200"/>
              </a:spcBef>
            </a:pPr>
            <a:endParaRPr lang="it-IT" dirty="0"/>
          </a:p>
          <a:p>
            <a:pPr>
              <a:spcBef>
                <a:spcPts val="1200"/>
              </a:spcBef>
            </a:pPr>
            <a:r>
              <a:rPr lang="it-IT" dirty="0"/>
              <a:t>Il </a:t>
            </a:r>
            <a:r>
              <a:rPr lang="it-IT" b="1" dirty="0"/>
              <a:t>quoziente di due numeri relativi </a:t>
            </a:r>
            <a:r>
              <a:rPr lang="it-IT" dirty="0"/>
              <a:t>è un numero relativo che ha per valore </a:t>
            </a:r>
            <a:br>
              <a:rPr lang="it-IT" dirty="0"/>
            </a:br>
            <a:r>
              <a:rPr lang="it-IT" dirty="0"/>
              <a:t>assoluto il quoziente dei  valori assoluti, segno positivo se i due numeri sono </a:t>
            </a:r>
            <a:br>
              <a:rPr lang="it-IT" dirty="0"/>
            </a:br>
            <a:r>
              <a:rPr lang="it-IT" dirty="0"/>
              <a:t>concordi e segno negativo se sono discordi. 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b="1" dirty="0"/>
              <a:t>quoziente di due numeri relativi </a:t>
            </a:r>
            <a:r>
              <a:rPr lang="it-IT" dirty="0"/>
              <a:t>si ottiene moltiplicando il primo numero </a:t>
            </a:r>
            <a:br>
              <a:rPr lang="it-IT" dirty="0"/>
            </a:br>
            <a:r>
              <a:rPr lang="it-IT" dirty="0"/>
              <a:t>per il reciproco del  secondo.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198CCA-1DBC-A740-9654-E8B520BA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159321"/>
            <a:ext cx="132206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65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Divisione nell’insieme 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30200"/>
            <a:ext cx="8229600" cy="4536000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CASI PARTICOLARI DI DIVISIONE</a:t>
            </a:r>
          </a:p>
          <a:p>
            <a:pPr marL="274638" indent="-274638">
              <a:buFont typeface="Arial" panose="020B0604020202020204" pitchFamily="34" charset="0"/>
              <a:buChar char="•"/>
              <a:tabLst>
                <a:tab pos="6042025" algn="l"/>
              </a:tabLst>
            </a:pPr>
            <a:r>
              <a:rPr lang="it-IT" dirty="0"/>
              <a:t>Se il dividendo è zero e il divisore è diverso da zero, il quoziente è zero: 	</a:t>
            </a:r>
          </a:p>
          <a:p>
            <a:pPr lvl="1">
              <a:tabLst>
                <a:tab pos="6042025" algn="l"/>
              </a:tabLst>
            </a:pPr>
            <a:r>
              <a:rPr lang="it-IT" dirty="0"/>
              <a:t>0 : (− 3) = 0 </a:t>
            </a:r>
          </a:p>
          <a:p>
            <a:pPr>
              <a:tabLst>
                <a:tab pos="6042025" algn="l"/>
              </a:tabLst>
            </a:pPr>
            <a:endParaRPr lang="it-IT" sz="600" dirty="0"/>
          </a:p>
          <a:p>
            <a:pPr marL="274638" indent="-274638">
              <a:buFont typeface="Arial" panose="020B0604020202020204" pitchFamily="34" charset="0"/>
              <a:buChar char="•"/>
              <a:tabLst>
                <a:tab pos="6042025" algn="l"/>
              </a:tabLst>
            </a:pPr>
            <a:r>
              <a:rPr lang="it-IT" dirty="0"/>
              <a:t>Se il divisore è zero e il dividendo è diverso da zero, non è possibile </a:t>
            </a:r>
            <a:br>
              <a:rPr lang="it-IT" dirty="0"/>
            </a:br>
            <a:r>
              <a:rPr lang="it-IT" dirty="0"/>
              <a:t>eseguire la divisione: 	</a:t>
            </a:r>
          </a:p>
          <a:p>
            <a:pPr lvl="1">
              <a:tabLst>
                <a:tab pos="6042025" algn="l"/>
              </a:tabLst>
            </a:pPr>
            <a:r>
              <a:rPr lang="it-IT" dirty="0"/>
              <a:t>(+ 7) : 0 = impossibile </a:t>
            </a:r>
          </a:p>
          <a:p>
            <a:pPr>
              <a:tabLst>
                <a:tab pos="6042025" algn="l"/>
              </a:tabLst>
            </a:pPr>
            <a:endParaRPr lang="it-IT" sz="600" dirty="0"/>
          </a:p>
          <a:p>
            <a:pPr marL="274638" indent="-274638">
              <a:buFont typeface="Arial" panose="020B0604020202020204" pitchFamily="34" charset="0"/>
              <a:buChar char="•"/>
              <a:tabLst>
                <a:tab pos="6042025" algn="l"/>
              </a:tabLst>
            </a:pPr>
            <a:r>
              <a:rPr lang="it-IT" dirty="0"/>
              <a:t>Se il dividendo e il divisore sono zero, la divisione è indeterminata: 	</a:t>
            </a:r>
          </a:p>
          <a:p>
            <a:pPr lvl="1">
              <a:tabLst>
                <a:tab pos="6042025" algn="l"/>
              </a:tabLst>
            </a:pPr>
            <a:r>
              <a:rPr lang="it-IT" dirty="0"/>
              <a:t>0 : 0 = indeterminata </a:t>
            </a:r>
          </a:p>
          <a:p>
            <a:pPr>
              <a:tabLst>
                <a:tab pos="6042025" algn="l"/>
              </a:tabLst>
            </a:pPr>
            <a:endParaRPr lang="it-IT" sz="600" dirty="0"/>
          </a:p>
          <a:p>
            <a:pPr marL="274638" indent="-274638">
              <a:buFont typeface="Arial" panose="020B0604020202020204" pitchFamily="34" charset="0"/>
              <a:buChar char="•"/>
              <a:tabLst>
                <a:tab pos="6042025" algn="l"/>
              </a:tabLst>
            </a:pPr>
            <a:r>
              <a:rPr lang="it-IT" dirty="0"/>
              <a:t>Se il divisore è + 1, il quoziente è uguale al dividendo: 	</a:t>
            </a:r>
          </a:p>
          <a:p>
            <a:pPr lvl="1">
              <a:tabLst>
                <a:tab pos="6042025" algn="l"/>
              </a:tabLst>
            </a:pPr>
            <a:r>
              <a:rPr lang="it-IT" dirty="0"/>
              <a:t>(− 33) : (+ 1) = − 33</a:t>
            </a:r>
          </a:p>
          <a:p>
            <a:pPr>
              <a:tabLst>
                <a:tab pos="6042025" algn="l"/>
              </a:tabLst>
            </a:pPr>
            <a:endParaRPr lang="it-IT" sz="600" dirty="0"/>
          </a:p>
          <a:p>
            <a:pPr marL="274638" indent="-274638">
              <a:buFont typeface="Arial" panose="020B0604020202020204" pitchFamily="34" charset="0"/>
              <a:buChar char="•"/>
              <a:tabLst>
                <a:tab pos="6042025" algn="l"/>
              </a:tabLst>
            </a:pPr>
            <a:r>
              <a:rPr lang="it-IT" dirty="0"/>
              <a:t>Se il divisore è − 1, il quoziente è uguale all’opposto del dividendo: 	</a:t>
            </a:r>
          </a:p>
          <a:p>
            <a:pPr lvl="1">
              <a:tabLst>
                <a:tab pos="6042025" algn="l"/>
              </a:tabLst>
            </a:pPr>
            <a:r>
              <a:rPr lang="it-IT" dirty="0"/>
              <a:t>(− 33) : (− 1) = + 33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18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Proprietà delle quattro operazioni nell’insieme 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412776"/>
            <a:ext cx="8229600" cy="1169657"/>
          </a:xfrm>
        </p:spPr>
        <p:txBody>
          <a:bodyPr>
            <a:noAutofit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Nell’insieme </a:t>
            </a:r>
            <a:r>
              <a:rPr lang="it-IT" b="1" dirty="0"/>
              <a:t>R </a:t>
            </a:r>
            <a:r>
              <a:rPr lang="it-IT" dirty="0"/>
              <a:t>valgono </a:t>
            </a:r>
            <a:br>
              <a:rPr lang="it-IT" dirty="0"/>
            </a:br>
            <a:r>
              <a:rPr lang="it-IT" dirty="0"/>
              <a:t>le proprietà delle operazioni </a:t>
            </a:r>
            <a:br>
              <a:rPr lang="it-IT" dirty="0"/>
            </a:br>
            <a:r>
              <a:rPr lang="it-IT" dirty="0"/>
              <a:t>studiate negli insiemi </a:t>
            </a:r>
            <a:r>
              <a:rPr lang="it-IT" b="1" dirty="0"/>
              <a:t>N </a:t>
            </a:r>
            <a:r>
              <a:rPr lang="it-IT" dirty="0"/>
              <a:t>e </a:t>
            </a:r>
            <a:r>
              <a:rPr lang="it-IT" b="1" dirty="0"/>
              <a:t>Q⁺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48141C-04A6-D747-ABE2-A07C2E40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35" y="1458320"/>
            <a:ext cx="5887737" cy="1143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4E3C195-19D5-764E-A0A5-7DC6425176CC}"/>
              </a:ext>
            </a:extLst>
          </p:cNvPr>
          <p:cNvSpPr/>
          <p:nvPr/>
        </p:nvSpPr>
        <p:spPr>
          <a:xfrm>
            <a:off x="457199" y="2636912"/>
            <a:ext cx="857897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L’elemento neutro per l’addizione è 0</a:t>
            </a:r>
            <a:r>
              <a:rPr lang="it-IT" sz="1600" dirty="0"/>
              <a:t>: </a:t>
            </a:r>
          </a:p>
          <a:p>
            <a:pPr lvl="1"/>
            <a:r>
              <a:rPr lang="it-IT" sz="1600" dirty="0"/>
              <a:t>+ 4 + 0 = + 4		(− 8) + 0 = − 8 </a:t>
            </a:r>
          </a:p>
          <a:p>
            <a:pPr>
              <a:spcBef>
                <a:spcPts val="600"/>
              </a:spcBef>
            </a:pPr>
            <a:r>
              <a:rPr lang="it-IT" sz="1600" b="1" dirty="0"/>
              <a:t>L’elemento neutro per la moltiplicazione è + 1</a:t>
            </a:r>
            <a:r>
              <a:rPr lang="it-IT" sz="1600" dirty="0"/>
              <a:t>: </a:t>
            </a:r>
          </a:p>
          <a:p>
            <a:pPr lvl="1"/>
            <a:r>
              <a:rPr lang="it-IT" sz="1600" dirty="0"/>
              <a:t>(+ 4) ⋅ (+ 1) = + 4		(+ 1) ⋅ (− 8) = − 8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r>
              <a:rPr lang="it-IT" sz="1600" dirty="0"/>
              <a:t>Per calcolare la somma di più numeri relativi possiamo calcolare la somma di tutti gli addendi positivi, </a:t>
            </a:r>
          </a:p>
          <a:p>
            <a:pPr>
              <a:buNone/>
            </a:pPr>
            <a:r>
              <a:rPr lang="it-IT" sz="1600" dirty="0"/>
              <a:t>quella di tutti gli addendi negativi e poi addizionare i due numeri relativi così ottenuti: </a:t>
            </a:r>
          </a:p>
          <a:p>
            <a:pPr>
              <a:buNone/>
            </a:pPr>
            <a:r>
              <a:rPr lang="it-IT" sz="1600" dirty="0"/>
              <a:t>	− 12 + 4 + 3 − 8 + 14 =        applichiamo la proprietà commutativa</a:t>
            </a:r>
          </a:p>
          <a:p>
            <a:pPr>
              <a:buNone/>
            </a:pPr>
            <a:r>
              <a:rPr lang="it-IT" sz="1600" dirty="0"/>
              <a:t>	= + 4 + 3 + 14 − 12 − 8 =     applichiamo la proprietà associativa	</a:t>
            </a:r>
          </a:p>
          <a:p>
            <a:pPr>
              <a:buNone/>
            </a:pPr>
            <a:r>
              <a:rPr lang="it-IT" sz="1600" dirty="0"/>
              <a:t>	= + 21 − 20 = + 1 </a:t>
            </a:r>
          </a:p>
          <a:p>
            <a:pPr>
              <a:spcBef>
                <a:spcPts val="600"/>
              </a:spcBef>
            </a:pPr>
            <a:r>
              <a:rPr lang="it-IT" sz="1600" dirty="0"/>
              <a:t>La </a:t>
            </a:r>
            <a:r>
              <a:rPr lang="it-IT" sz="1600" b="1" dirty="0"/>
              <a:t>proprietà distributiva </a:t>
            </a:r>
            <a:r>
              <a:rPr lang="it-IT" sz="1600" dirty="0"/>
              <a:t>può essere applicata nei due versi: </a:t>
            </a:r>
          </a:p>
          <a:p>
            <a:pPr lvl="1"/>
            <a:r>
              <a:rPr lang="it-IT" sz="1600" dirty="0"/>
              <a:t>+ 5 ⋅ (− 3 + 7) = + 5 ⋅ (− 3) + 5 ⋅ (+ 7)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F146BBB-A0DF-4947-9EC7-266A2667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890984"/>
            <a:ext cx="360040" cy="24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5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Dall’insieme N all’insieme R⁺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330200"/>
                <a:ext cx="8229600" cy="4536000"/>
              </a:xfrm>
            </p:spPr>
            <p:txBody>
              <a:bodyPr>
                <a:noAutofit/>
              </a:bodyPr>
              <a:lstStyle/>
              <a:p>
                <a:r>
                  <a:rPr lang="it-IT" sz="1500" dirty="0"/>
                  <a:t>Nell’insieme </a:t>
                </a:r>
                <a:r>
                  <a:rPr lang="it-IT" sz="1500" b="1" dirty="0"/>
                  <a:t>N</a:t>
                </a:r>
                <a:r>
                  <a:rPr lang="it-IT" sz="1500" dirty="0"/>
                  <a:t> è sempre possibile eseguire l’addizione, la moltiplicazione e l’elevamento a potenza:</a:t>
                </a:r>
              </a:p>
              <a:p>
                <a:pPr lvl="1">
                  <a:spcBef>
                    <a:spcPts val="200"/>
                  </a:spcBef>
                  <a:spcAft>
                    <a:spcPts val="200"/>
                  </a:spcAft>
                  <a:tabLst>
                    <a:tab pos="1819275" algn="l"/>
                    <a:tab pos="2751138" algn="l"/>
                    <a:tab pos="3862388" algn="l"/>
                    <a:tab pos="5016500" algn="l"/>
                  </a:tabLst>
                </a:pPr>
                <a:r>
                  <a:rPr lang="it-IT" sz="1500" dirty="0"/>
                  <a:t>se </a:t>
                </a:r>
                <a:r>
                  <a:rPr lang="it-IT" sz="1500" i="1" dirty="0"/>
                  <a:t>a</a:t>
                </a:r>
                <a:r>
                  <a:rPr lang="it-IT" sz="1500" dirty="0"/>
                  <a:t>, </a:t>
                </a:r>
                <a:r>
                  <a:rPr lang="it-IT" sz="1500" i="1" dirty="0"/>
                  <a:t>b </a:t>
                </a:r>
                <a14:m>
                  <m:oMath xmlns:m="http://schemas.openxmlformats.org/officeDocument/2006/math">
                    <m:r>
                      <a:rPr lang="it-IT" sz="15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sz="15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sz="1500" b="1" dirty="0"/>
                  <a:t>N</a:t>
                </a:r>
                <a:r>
                  <a:rPr lang="it-IT" sz="1500" dirty="0"/>
                  <a:t>	allora	</a:t>
                </a:r>
                <a:r>
                  <a:rPr lang="it-IT" sz="1500" i="1" dirty="0"/>
                  <a:t>a </a:t>
                </a:r>
                <a:r>
                  <a:rPr lang="it-IT" sz="1500" dirty="0"/>
                  <a:t>+ </a:t>
                </a:r>
                <a:r>
                  <a:rPr lang="it-IT" sz="1500" i="1" dirty="0"/>
                  <a:t>b </a:t>
                </a:r>
                <a:r>
                  <a:rPr lang="it-IT" sz="1500" dirty="0"/>
                  <a:t>∈ </a:t>
                </a:r>
                <a:r>
                  <a:rPr lang="it-IT" sz="1500" b="1" dirty="0" err="1"/>
                  <a:t>N</a:t>
                </a:r>
                <a:r>
                  <a:rPr lang="it-IT" sz="1500" dirty="0"/>
                  <a:t> 	</a:t>
                </a:r>
                <a:r>
                  <a:rPr lang="it-IT" sz="1500" i="1" dirty="0"/>
                  <a:t>a </a:t>
                </a:r>
                <a:r>
                  <a:rPr lang="it-IT" sz="1500" dirty="0"/>
                  <a:t>⋅ </a:t>
                </a:r>
                <a:r>
                  <a:rPr lang="it-IT" sz="1500" i="1" dirty="0"/>
                  <a:t>b </a:t>
                </a:r>
                <a:r>
                  <a:rPr lang="it-IT" sz="1500" dirty="0"/>
                  <a:t>∈ </a:t>
                </a:r>
                <a:r>
                  <a:rPr lang="it-IT" sz="1500" b="1" dirty="0" err="1"/>
                  <a:t>N</a:t>
                </a:r>
                <a:r>
                  <a:rPr lang="it-IT" sz="1500" dirty="0"/>
                  <a:t> 	</a:t>
                </a:r>
                <a:r>
                  <a:rPr lang="it-IT" sz="1500" i="1" dirty="0"/>
                  <a:t>a</a:t>
                </a:r>
                <a:r>
                  <a:rPr lang="it-IT" sz="1500" i="1" baseline="30000" dirty="0"/>
                  <a:t>n</a:t>
                </a:r>
                <a:r>
                  <a:rPr lang="it-IT" sz="1500" dirty="0"/>
                  <a:t> ∈ </a:t>
                </a:r>
                <a:r>
                  <a:rPr lang="it-IT" sz="1500" b="1" dirty="0"/>
                  <a:t>N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it-IT" sz="1500" dirty="0"/>
                  <a:t>Le operazioni inverse: sottrazione, divisione ed estrazione di radice quadrata non sempre hanno risultato in </a:t>
                </a:r>
                <a:r>
                  <a:rPr lang="it-IT" sz="1500" b="1" dirty="0"/>
                  <a:t>N</a:t>
                </a:r>
                <a:r>
                  <a:rPr lang="it-IT" sz="1500" dirty="0"/>
                  <a:t>. </a:t>
                </a:r>
              </a:p>
              <a:p>
                <a:pPr>
                  <a:spcBef>
                    <a:spcPts val="900"/>
                  </a:spcBef>
                </a:pPr>
                <a:r>
                  <a:rPr lang="it-IT" sz="1500" dirty="0"/>
                  <a:t>Nell’insieme </a:t>
                </a:r>
                <a:r>
                  <a:rPr lang="it-IT" sz="1500" b="1" dirty="0"/>
                  <a:t>Q⁺</a:t>
                </a:r>
                <a:r>
                  <a:rPr lang="it-IT" sz="1500" dirty="0"/>
                  <a:t> è sempre possibile eseguire oltre che l’addizione, la moltiplicazione e l’elevamento a potenza anche  la divisione:</a:t>
                </a:r>
              </a:p>
              <a:p>
                <a:pPr lvl="1">
                  <a:spcBef>
                    <a:spcPts val="200"/>
                  </a:spcBef>
                  <a:spcAft>
                    <a:spcPts val="200"/>
                  </a:spcAft>
                  <a:tabLst>
                    <a:tab pos="1819275" algn="l"/>
                    <a:tab pos="2751138" algn="l"/>
                    <a:tab pos="3862388" algn="l"/>
                    <a:tab pos="5016500" algn="l"/>
                    <a:tab pos="6042025" algn="l"/>
                  </a:tabLst>
                </a:pPr>
                <a:r>
                  <a:rPr lang="it-IT" sz="1500" dirty="0"/>
                  <a:t>se </a:t>
                </a:r>
                <a:r>
                  <a:rPr lang="it-IT" sz="1500" i="1" dirty="0"/>
                  <a:t>a</a:t>
                </a:r>
                <a:r>
                  <a:rPr lang="it-IT" sz="1500" dirty="0"/>
                  <a:t>, </a:t>
                </a:r>
                <a:r>
                  <a:rPr lang="it-IT" sz="1500" i="1" dirty="0"/>
                  <a:t>b </a:t>
                </a:r>
                <a:r>
                  <a:rPr lang="it-IT" sz="1500" dirty="0"/>
                  <a:t>∈ </a:t>
                </a:r>
                <a:r>
                  <a:rPr lang="it-IT" sz="1500" b="1" dirty="0"/>
                  <a:t>Q</a:t>
                </a:r>
                <a:r>
                  <a:rPr lang="it-IT" sz="1500" b="1" baseline="30000" dirty="0"/>
                  <a:t>+ </a:t>
                </a:r>
                <a:r>
                  <a:rPr lang="it-IT" sz="1500" baseline="30000" dirty="0"/>
                  <a:t>	</a:t>
                </a:r>
                <a:r>
                  <a:rPr lang="it-IT" sz="1500" dirty="0"/>
                  <a:t>allora 	</a:t>
                </a:r>
                <a:r>
                  <a:rPr lang="it-IT" sz="1500" i="1" dirty="0"/>
                  <a:t>a </a:t>
                </a:r>
                <a:r>
                  <a:rPr lang="it-IT" sz="1500" dirty="0"/>
                  <a:t>+ </a:t>
                </a:r>
                <a:r>
                  <a:rPr lang="it-IT" sz="1500" i="1" dirty="0"/>
                  <a:t>b </a:t>
                </a:r>
                <a:r>
                  <a:rPr lang="it-IT" sz="1500" dirty="0"/>
                  <a:t>∈ </a:t>
                </a:r>
                <a:r>
                  <a:rPr lang="it-IT" sz="1500" b="1" dirty="0"/>
                  <a:t>Q</a:t>
                </a:r>
                <a:r>
                  <a:rPr lang="it-IT" sz="1500" b="1" baseline="30000" dirty="0"/>
                  <a:t>+</a:t>
                </a:r>
                <a:r>
                  <a:rPr lang="it-IT" sz="1500" dirty="0"/>
                  <a:t>	</a:t>
                </a:r>
                <a:r>
                  <a:rPr lang="it-IT" sz="1500" i="1" dirty="0"/>
                  <a:t>a </a:t>
                </a:r>
                <a:r>
                  <a:rPr lang="it-IT" sz="1500" dirty="0"/>
                  <a:t>⋅ </a:t>
                </a:r>
                <a:r>
                  <a:rPr lang="it-IT" sz="1500" i="1" dirty="0"/>
                  <a:t>b </a:t>
                </a:r>
                <a:r>
                  <a:rPr lang="it-IT" sz="1500" dirty="0"/>
                  <a:t>∈ </a:t>
                </a:r>
                <a:r>
                  <a:rPr lang="it-IT" sz="1500" b="1" dirty="0"/>
                  <a:t>Q</a:t>
                </a:r>
                <a:r>
                  <a:rPr lang="it-IT" sz="1500" b="1" baseline="30000" dirty="0"/>
                  <a:t>+</a:t>
                </a:r>
                <a:r>
                  <a:rPr lang="it-IT" sz="1500" b="1" dirty="0"/>
                  <a:t> </a:t>
                </a:r>
                <a:r>
                  <a:rPr lang="it-IT" sz="1500" dirty="0"/>
                  <a:t>	</a:t>
                </a:r>
                <a:r>
                  <a:rPr lang="it-IT" sz="1500" i="1" dirty="0"/>
                  <a:t>a</a:t>
                </a:r>
                <a:r>
                  <a:rPr lang="it-IT" sz="1500" i="1" baseline="30000" dirty="0"/>
                  <a:t>n </a:t>
                </a:r>
                <a:r>
                  <a:rPr lang="it-IT" sz="1500" dirty="0"/>
                  <a:t>∈ </a:t>
                </a:r>
                <a:r>
                  <a:rPr lang="it-IT" sz="1500" b="1" dirty="0"/>
                  <a:t>Q</a:t>
                </a:r>
                <a:r>
                  <a:rPr lang="it-IT" sz="1500" b="1" baseline="30000" dirty="0"/>
                  <a:t>+</a:t>
                </a:r>
                <a:r>
                  <a:rPr lang="it-IT" sz="15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5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it-IT" sz="15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it-IT" sz="1500" dirty="0"/>
                  <a:t> ∈ </a:t>
                </a:r>
                <a:r>
                  <a:rPr lang="it-IT" sz="1500" b="1" dirty="0"/>
                  <a:t>Q</a:t>
                </a:r>
                <a:r>
                  <a:rPr lang="it-IT" sz="1500" b="1" baseline="30000" dirty="0"/>
                  <a:t>+</a:t>
                </a:r>
                <a:endParaRPr lang="it-IT" sz="1500" b="1" dirty="0"/>
              </a:p>
              <a:p>
                <a:pPr>
                  <a:spcBef>
                    <a:spcPts val="0"/>
                  </a:spcBef>
                  <a:buNone/>
                </a:pPr>
                <a:r>
                  <a:rPr lang="it-IT" sz="1500" dirty="0"/>
                  <a:t>La sottrazione e l’estrazione di radice non sempre hanno risultato in Q⁺.</a:t>
                </a:r>
              </a:p>
              <a:p>
                <a:pPr>
                  <a:spcBef>
                    <a:spcPts val="900"/>
                  </a:spcBef>
                </a:pPr>
                <a:r>
                  <a:rPr lang="it-IT" sz="1500" dirty="0"/>
                  <a:t>L’insieme </a:t>
                </a:r>
                <a:r>
                  <a:rPr lang="it-IT" sz="1500" b="1" dirty="0"/>
                  <a:t>I⁺ </a:t>
                </a:r>
                <a:r>
                  <a:rPr lang="it-IT" sz="1500" dirty="0"/>
                  <a:t>non comprende l’insieme </a:t>
                </a:r>
                <a:r>
                  <a:rPr lang="it-IT" sz="1500" b="1" dirty="0"/>
                  <a:t>Q⁺ </a:t>
                </a:r>
                <a:r>
                  <a:rPr lang="it-IT" sz="1500" dirty="0"/>
                  <a:t>ma lo affianca e la loro unione genera </a:t>
                </a:r>
                <a:br>
                  <a:rPr lang="it-IT" sz="1500" dirty="0"/>
                </a:br>
                <a:r>
                  <a:rPr lang="it-IT" sz="1500" dirty="0"/>
                  <a:t>l’insieme </a:t>
                </a:r>
                <a:r>
                  <a:rPr lang="it-IT" sz="1500" b="1" dirty="0"/>
                  <a:t>R⁺ </a:t>
                </a:r>
                <a:r>
                  <a:rPr lang="it-IT" sz="1500" dirty="0"/>
                  <a:t>dei numeri reali assoluti: </a:t>
                </a:r>
              </a:p>
              <a:p>
                <a:pPr lvl="1"/>
                <a:r>
                  <a:rPr lang="it-IT" sz="1500" b="1" dirty="0" err="1"/>
                  <a:t>Q</a:t>
                </a:r>
                <a:r>
                  <a:rPr lang="it-IT" sz="1500" b="1" dirty="0"/>
                  <a:t>⁺ </a:t>
                </a:r>
                <a:r>
                  <a:rPr lang="it-IT" sz="1500" dirty="0"/>
                  <a:t>∪ </a:t>
                </a:r>
                <a:r>
                  <a:rPr lang="it-IT" sz="1500" b="1" dirty="0"/>
                  <a:t>I⁺ </a:t>
                </a:r>
                <a:r>
                  <a:rPr lang="it-IT" sz="1500" dirty="0"/>
                  <a:t>= </a:t>
                </a:r>
                <a:r>
                  <a:rPr lang="it-IT" sz="1500" b="1" dirty="0"/>
                  <a:t>R⁺</a:t>
                </a:r>
              </a:p>
              <a:p>
                <a:pPr marL="0" indent="0">
                  <a:buNone/>
                </a:pPr>
                <a:r>
                  <a:rPr lang="it-IT" sz="1500" dirty="0"/>
                  <a:t>I due insiemi sono disgiunti: </a:t>
                </a:r>
                <a:r>
                  <a:rPr lang="it-IT" sz="1500" b="1" dirty="0"/>
                  <a:t>Q⁺ </a:t>
                </a:r>
                <a:r>
                  <a:rPr lang="it-IT" sz="1500" dirty="0"/>
                  <a:t>∩ </a:t>
                </a:r>
                <a:r>
                  <a:rPr lang="it-IT" sz="1500" b="1" dirty="0"/>
                  <a:t>I⁺ </a:t>
                </a:r>
                <a:r>
                  <a:rPr lang="it-IT" sz="1500" dirty="0"/>
                  <a:t>= ∅</a:t>
                </a:r>
              </a:p>
              <a:p>
                <a:pPr>
                  <a:spcBef>
                    <a:spcPts val="900"/>
                  </a:spcBef>
                </a:pPr>
                <a:r>
                  <a:rPr lang="it-IT" sz="1500" dirty="0"/>
                  <a:t>Nell’insieme </a:t>
                </a:r>
                <a:r>
                  <a:rPr lang="it-IT" sz="1500" b="1" dirty="0"/>
                  <a:t>R⁺ </a:t>
                </a:r>
                <a:r>
                  <a:rPr lang="it-IT" sz="1500" dirty="0"/>
                  <a:t>è sempre possibile eseguire l’addizione, </a:t>
                </a:r>
                <a:br>
                  <a:rPr lang="it-IT" sz="1500" dirty="0"/>
                </a:br>
                <a:r>
                  <a:rPr lang="it-IT" sz="1500" dirty="0"/>
                  <a:t>la moltiplicazione, l’elevamento a potenza, la divisione e l’estrazione di radice:</a:t>
                </a:r>
              </a:p>
              <a:p>
                <a:pPr lvl="1">
                  <a:tabLst>
                    <a:tab pos="1819275" algn="l"/>
                    <a:tab pos="2751138" algn="l"/>
                    <a:tab pos="3862388" algn="l"/>
                    <a:tab pos="4973638" algn="l"/>
                    <a:tab pos="6000750" algn="l"/>
                    <a:tab pos="6931025" algn="l"/>
                  </a:tabLst>
                </a:pPr>
                <a:r>
                  <a:rPr lang="it-IT" sz="1500" dirty="0"/>
                  <a:t>se </a:t>
                </a:r>
                <a:r>
                  <a:rPr lang="it-IT" sz="1500" i="1" dirty="0"/>
                  <a:t>a</a:t>
                </a:r>
                <a:r>
                  <a:rPr lang="it-IT" sz="1500" dirty="0"/>
                  <a:t>, </a:t>
                </a:r>
                <a:r>
                  <a:rPr lang="it-IT" sz="1500" i="1" dirty="0"/>
                  <a:t>b </a:t>
                </a:r>
                <a:r>
                  <a:rPr lang="it-IT" sz="1500" dirty="0"/>
                  <a:t>∈ </a:t>
                </a:r>
                <a:r>
                  <a:rPr lang="it-IT" sz="1500" b="1" dirty="0"/>
                  <a:t>R⁺ </a:t>
                </a:r>
                <a:r>
                  <a:rPr lang="it-IT" sz="1500" baseline="30000" dirty="0"/>
                  <a:t>	</a:t>
                </a:r>
                <a:r>
                  <a:rPr lang="it-IT" sz="1500" dirty="0"/>
                  <a:t>allora	</a:t>
                </a:r>
                <a:r>
                  <a:rPr lang="it-IT" sz="1500" i="1" dirty="0"/>
                  <a:t>a </a:t>
                </a:r>
                <a:r>
                  <a:rPr lang="it-IT" sz="1500" dirty="0"/>
                  <a:t>+ </a:t>
                </a:r>
                <a:r>
                  <a:rPr lang="it-IT" sz="1500" i="1" dirty="0"/>
                  <a:t>b </a:t>
                </a:r>
                <a:r>
                  <a:rPr lang="it-IT" sz="1500" dirty="0"/>
                  <a:t>∈ </a:t>
                </a:r>
                <a:r>
                  <a:rPr lang="it-IT" sz="1500" b="1" dirty="0"/>
                  <a:t>R⁺ </a:t>
                </a:r>
                <a:r>
                  <a:rPr lang="it-IT" sz="1500" dirty="0"/>
                  <a:t>	</a:t>
                </a:r>
                <a:r>
                  <a:rPr lang="it-IT" sz="1500" i="1" dirty="0"/>
                  <a:t>a </a:t>
                </a:r>
                <a:r>
                  <a:rPr lang="it-IT" sz="1500" dirty="0"/>
                  <a:t>⋅ </a:t>
                </a:r>
                <a:r>
                  <a:rPr lang="it-IT" sz="1500" i="1" dirty="0"/>
                  <a:t>b </a:t>
                </a:r>
                <a:r>
                  <a:rPr lang="it-IT" sz="1500" dirty="0"/>
                  <a:t>∈ </a:t>
                </a:r>
                <a:r>
                  <a:rPr lang="it-IT" sz="1500" b="1" dirty="0"/>
                  <a:t>R⁺ </a:t>
                </a:r>
                <a:r>
                  <a:rPr lang="it-IT" sz="1500" dirty="0"/>
                  <a:t>	</a:t>
                </a:r>
                <a:r>
                  <a:rPr lang="it-IT" sz="1500" i="1" dirty="0"/>
                  <a:t>a</a:t>
                </a:r>
                <a:r>
                  <a:rPr lang="it-IT" sz="1500" i="1" baseline="30000" dirty="0"/>
                  <a:t>n </a:t>
                </a:r>
                <a:r>
                  <a:rPr lang="it-IT" sz="1500" dirty="0"/>
                  <a:t>∈ </a:t>
                </a:r>
                <a:r>
                  <a:rPr lang="it-IT" sz="1500" b="1" dirty="0"/>
                  <a:t>R⁺ </a:t>
                </a:r>
                <a:r>
                  <a:rPr lang="it-IT" sz="15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5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it-IT" sz="1500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it-IT" sz="1500" dirty="0"/>
                  <a:t> ∈ </a:t>
                </a:r>
                <a:r>
                  <a:rPr lang="it-IT" sz="1500" b="1" dirty="0"/>
                  <a:t>R⁺ 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it-IT" sz="15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sz="1500" b="1" i="1" smtClean="0">
                            <a:latin typeface="Cambria Math"/>
                          </a:rPr>
                          <m:t>𝒏</m:t>
                        </m:r>
                      </m:deg>
                      <m:e>
                        <m:r>
                          <a:rPr lang="it-IT" sz="1500" b="1" i="1" smtClean="0">
                            <a:latin typeface="Cambria Math"/>
                          </a:rPr>
                          <m:t>𝒂</m:t>
                        </m:r>
                        <m:r>
                          <a:rPr lang="it-IT" sz="1500" b="1" i="1" smtClean="0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it-IT" sz="1500" dirty="0"/>
                  <a:t> ∈ </a:t>
                </a:r>
                <a:r>
                  <a:rPr lang="it-IT" sz="1500" b="1" dirty="0"/>
                  <a:t>R⁺ </a:t>
                </a:r>
                <a:endParaRPr lang="it-IT" sz="1500" dirty="0"/>
              </a:p>
              <a:p>
                <a:pPr marL="0" indent="0">
                  <a:buNone/>
                </a:pPr>
                <a:r>
                  <a:rPr lang="it-IT" sz="1500" dirty="0"/>
                  <a:t>Anche in </a:t>
                </a:r>
                <a:r>
                  <a:rPr lang="it-IT" sz="1500" b="1" dirty="0"/>
                  <a:t>R⁺ </a:t>
                </a:r>
                <a:r>
                  <a:rPr lang="it-IT" sz="1500" dirty="0"/>
                  <a:t>la sottrazione non è sempre possibile: dovremo quindi ampliare ancora gli insiemi numerici sin qui usati con i numeri dotati di segno che ci permettono di eseguire sempre la sottrazione.</a:t>
                </a:r>
              </a:p>
              <a:p>
                <a:pPr>
                  <a:buNone/>
                </a:pPr>
                <a:endParaRPr lang="it-IT" sz="1500" dirty="0"/>
              </a:p>
              <a:p>
                <a:pPr>
                  <a:buNone/>
                </a:pPr>
                <a:endParaRPr lang="it-IT" sz="15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330200"/>
                <a:ext cx="8229600" cy="4536000"/>
              </a:xfrm>
              <a:blipFill>
                <a:blip r:embed="rId2"/>
                <a:stretch>
                  <a:fillRect l="-296" t="-269" b="-68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2E21E82F-E02B-574C-8AC4-E0C4EAAB8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501008"/>
            <a:ext cx="2140755" cy="1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3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Espressioni algebriche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356946" y="1412776"/>
            <a:ext cx="8430108" cy="453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dirty="0"/>
              <a:t>Per </a:t>
            </a:r>
            <a:r>
              <a:rPr lang="it-IT" sz="1400" b="1" dirty="0"/>
              <a:t>calcolare il valore di un’espressione </a:t>
            </a:r>
            <a:r>
              <a:rPr lang="it-IT" sz="1400" dirty="0"/>
              <a:t>nell’insieme </a:t>
            </a:r>
            <a:r>
              <a:rPr lang="it-IT" sz="1400" b="1" dirty="0"/>
              <a:t>R </a:t>
            </a:r>
            <a:r>
              <a:rPr lang="it-IT" sz="1400" dirty="0"/>
              <a:t>si seguono le stesse regole applicate negli insiemi  </a:t>
            </a:r>
            <a:r>
              <a:rPr lang="it-IT" sz="1400" b="1" dirty="0"/>
              <a:t>N </a:t>
            </a:r>
            <a:r>
              <a:rPr lang="it-IT" sz="1400" dirty="0"/>
              <a:t>e </a:t>
            </a:r>
            <a:r>
              <a:rPr lang="it-IT" sz="1400" b="1" dirty="0"/>
              <a:t>Q⁺</a:t>
            </a:r>
            <a:r>
              <a:rPr lang="it-IT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si risolvono prima i calcoli compresi nelle parentesi tonde, poi quelli compresi nelle parentesi quadre e infine quelli nelle parentesi graffe;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all’interno di ogni parentesi si eseguono prima le moltiplicazioni e le divisioni e poi le addizioni e le sottrazioni;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si applicano, quando possibile, le proprietà delle quattro operazioni. </a:t>
            </a:r>
          </a:p>
          <a:p>
            <a:pPr>
              <a:spcBef>
                <a:spcPts val="1200"/>
              </a:spcBef>
            </a:pPr>
            <a:r>
              <a:rPr lang="it-IT" sz="1400" dirty="0"/>
              <a:t>Per risolvere la seguente espressione si può procedere in due modi:</a:t>
            </a:r>
          </a:p>
          <a:p>
            <a:pPr>
              <a:buNone/>
            </a:pPr>
            <a:r>
              <a:rPr lang="it-IT" sz="1400" b="1" dirty="0"/>
              <a:t>	(− 9) ⋅ (+ 4) + (+ 9) : [(– 2) – (+ 15 – 10) + (+ 7 – 9)] =</a:t>
            </a:r>
          </a:p>
          <a:p>
            <a:endParaRPr lang="it-IT" sz="1400" dirty="0"/>
          </a:p>
          <a:p>
            <a:r>
              <a:rPr lang="it-IT" sz="1400" b="1" dirty="0"/>
              <a:t>1. </a:t>
            </a:r>
            <a:r>
              <a:rPr lang="it-IT" sz="1400" dirty="0"/>
              <a:t>Si addizionano i numeri in parentesi e poi si eliminano le parentesi: </a:t>
            </a:r>
          </a:p>
          <a:p>
            <a:pPr>
              <a:buNone/>
            </a:pPr>
            <a:r>
              <a:rPr lang="it-IT" sz="1400" dirty="0"/>
              <a:t>	= − 36 + (+ 9) : [(– 2) – (+ 15 – 10) + (+ 7 – 9)] = − 36 + (+ 9) : [(– 2) – (+ 5) + (– 2)] = </a:t>
            </a:r>
          </a:p>
          <a:p>
            <a:pPr>
              <a:buNone/>
            </a:pPr>
            <a:r>
              <a:rPr lang="it-IT" sz="1400" dirty="0"/>
              <a:t>	= − 36 + (+ 9) : [– 2 – 5 – 2] = − 36 + (+ 9) : (− 9) = − 36 − 1 = − 37 </a:t>
            </a:r>
          </a:p>
          <a:p>
            <a:pPr>
              <a:buNone/>
            </a:pPr>
            <a:endParaRPr lang="it-IT" sz="1400" dirty="0"/>
          </a:p>
          <a:p>
            <a:r>
              <a:rPr lang="it-IT" sz="1400" b="1" dirty="0"/>
              <a:t>2. </a:t>
            </a:r>
            <a:r>
              <a:rPr lang="it-IT" sz="1400" dirty="0"/>
              <a:t>Si eliminano le parentesi e il segno che le precede, ricordando che: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se davanti alla parentesi c’è il segno + si lascia invariato il segno di ciascun numero in parentesi;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se davanti alla parentesi c’è il segno − si cambia segno a ciascun numero in parentesi. </a:t>
            </a:r>
          </a:p>
          <a:p>
            <a:pPr>
              <a:buNone/>
            </a:pPr>
            <a:r>
              <a:rPr lang="it-IT" sz="1400" dirty="0"/>
              <a:t>	= − 36 + (+ 9) : [(– 2) – (+ 15 – 10) + (+ 7 – 9)] = − 36 + (+ 9) : [– 2 – 15 + 10 + 7 – 9] =</a:t>
            </a:r>
          </a:p>
          <a:p>
            <a:pPr>
              <a:buNone/>
            </a:pPr>
            <a:r>
              <a:rPr lang="it-IT" sz="1400" dirty="0"/>
              <a:t>	= − 36 + (+ 9) : (− 9) = − 36 − 1 = − 37 </a:t>
            </a:r>
          </a:p>
        </p:txBody>
      </p:sp>
    </p:spTree>
    <p:extLst>
      <p:ext uri="{BB962C8B-B14F-4D97-AF65-F5344CB8AC3E}">
        <p14:creationId xmlns:p14="http://schemas.microsoft.com/office/powerpoint/2010/main" val="225712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it-IT" b="1" dirty="0"/>
              <a:t>Potenza di numeri relativi nell’insieme 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91264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Nell’insieme </a:t>
            </a:r>
            <a:r>
              <a:rPr lang="it-IT" b="1" dirty="0"/>
              <a:t>N elevare a potenza un numero vuol dire moltiplicare tante volte la base quante lo indica l’esponente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Nei numeri relativi, non solo la base può assumere valori positivi o negativi, ma anche l’esponente.</a:t>
            </a:r>
          </a:p>
          <a:p>
            <a:pPr>
              <a:spcBef>
                <a:spcPts val="1200"/>
              </a:spcBef>
              <a:buNone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POTENZE CON ESPONENTE POSITIVO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potenza di un numero relativo con esponente intero positivo </a:t>
            </a:r>
            <a:r>
              <a:rPr lang="it-IT" dirty="0"/>
              <a:t>è un numero relativo avente per valore assoluto la potenza del valore assoluto della base 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segno negativo se la base è negativa e l’esponente dispari;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segno positivo in tutti gli altri casi.</a:t>
            </a:r>
          </a:p>
          <a:p>
            <a:pPr>
              <a:buNone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3960000" algn="l"/>
              </a:tabLst>
            </a:pPr>
            <a:r>
              <a:rPr lang="it-IT" b="1" dirty="0"/>
              <a:t>Base positiva con esponente pari</a:t>
            </a:r>
            <a:r>
              <a:rPr lang="it-IT" dirty="0"/>
              <a:t>:	(+ 5)</a:t>
            </a:r>
            <a:r>
              <a:rPr lang="it-IT" baseline="30000" dirty="0"/>
              <a:t>2</a:t>
            </a:r>
            <a:r>
              <a:rPr lang="it-IT" dirty="0"/>
              <a:t> = (+ 5) ⋅ (+ 5) = + 25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960000" algn="l"/>
              </a:tabLst>
            </a:pPr>
            <a:r>
              <a:rPr lang="it-IT" b="1" dirty="0"/>
              <a:t>Base positiva con esponente dispari</a:t>
            </a:r>
            <a:r>
              <a:rPr lang="it-IT" dirty="0"/>
              <a:t>:	(+ 5)</a:t>
            </a:r>
            <a:r>
              <a:rPr lang="it-IT" baseline="30000" dirty="0"/>
              <a:t>3</a:t>
            </a:r>
            <a:r>
              <a:rPr lang="it-IT" dirty="0"/>
              <a:t> = (+ 5) ⋅ (+ 5) ⋅ (+ 5) = + 125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960000" algn="l"/>
              </a:tabLst>
            </a:pPr>
            <a:r>
              <a:rPr lang="it-IT" b="1" dirty="0"/>
              <a:t>Base negativa con esponente pari</a:t>
            </a:r>
            <a:r>
              <a:rPr lang="it-IT" dirty="0"/>
              <a:t>:	(− 5)</a:t>
            </a:r>
            <a:r>
              <a:rPr lang="it-IT" baseline="30000" dirty="0"/>
              <a:t>2</a:t>
            </a:r>
            <a:r>
              <a:rPr lang="it-IT" dirty="0"/>
              <a:t> = (− 5) ⋅ (− 5) = + 25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960000" algn="l"/>
              </a:tabLst>
            </a:pPr>
            <a:r>
              <a:rPr lang="it-IT" b="1" dirty="0"/>
              <a:t>Base negativa con esponente dispari</a:t>
            </a:r>
            <a:r>
              <a:rPr lang="it-IT" dirty="0"/>
              <a:t>: 	(− 5)</a:t>
            </a:r>
            <a:r>
              <a:rPr lang="it-IT" baseline="30000" dirty="0"/>
              <a:t>3</a:t>
            </a:r>
            <a:r>
              <a:rPr lang="it-IT" dirty="0"/>
              <a:t> = (− 5) ⋅ (− 5) ⋅ (− 5) = − 125 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374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PROPRIETÀ DELLE POTENZE</a:t>
                </a:r>
              </a:p>
              <a:p>
                <a:pPr>
                  <a:buNone/>
                </a:pPr>
                <a:r>
                  <a:rPr lang="it-IT" dirty="0"/>
                  <a:t>Anche nell’insieme </a:t>
                </a:r>
                <a:r>
                  <a:rPr lang="it-IT" b="1" dirty="0"/>
                  <a:t>R</a:t>
                </a:r>
                <a:r>
                  <a:rPr lang="it-IT" dirty="0"/>
                  <a:t> sono valide le proprietà delle potenze che valgono negli insiemi </a:t>
                </a:r>
                <a:r>
                  <a:rPr lang="it-IT" b="1" dirty="0"/>
                  <a:t>N</a:t>
                </a:r>
                <a:r>
                  <a:rPr lang="it-IT" dirty="0"/>
                  <a:t>, </a:t>
                </a:r>
                <a:r>
                  <a:rPr lang="it-IT" b="1" dirty="0"/>
                  <a:t>Q⁺ </a:t>
                </a:r>
                <a:r>
                  <a:rPr lang="it-IT" dirty="0"/>
                  <a:t>ed </a:t>
                </a:r>
                <a:r>
                  <a:rPr lang="it-IT" b="1" dirty="0"/>
                  <a:t>R⁺</a:t>
                </a:r>
                <a:r>
                  <a:rPr lang="it-IT" dirty="0"/>
                  <a:t>. </a:t>
                </a:r>
              </a:p>
              <a:p>
                <a:pPr>
                  <a:buNone/>
                </a:pPr>
                <a:r>
                  <a:rPr lang="de-DE" i="1" dirty="0"/>
                  <a:t>	a</a:t>
                </a:r>
                <a:r>
                  <a:rPr lang="de-DE" i="1" baseline="30000" dirty="0"/>
                  <a:t>n</a:t>
                </a:r>
                <a:r>
                  <a:rPr lang="de-DE" dirty="0"/>
                  <a:t> ⋅ </a:t>
                </a:r>
                <a:r>
                  <a:rPr lang="de-DE" i="1" dirty="0"/>
                  <a:t>a</a:t>
                </a:r>
                <a:r>
                  <a:rPr lang="de-DE" i="1" baseline="30000" dirty="0"/>
                  <a:t>m</a:t>
                </a:r>
                <a:r>
                  <a:rPr lang="de-DE" dirty="0"/>
                  <a:t> = </a:t>
                </a:r>
                <a:r>
                  <a:rPr lang="de-DE" i="1" dirty="0" err="1"/>
                  <a:t>a</a:t>
                </a:r>
                <a:r>
                  <a:rPr lang="de-DE" i="1" baseline="30000" dirty="0" err="1"/>
                  <a:t>n+m</a:t>
                </a:r>
                <a:r>
                  <a:rPr lang="de-DE" i="1" baseline="30000" dirty="0"/>
                  <a:t>	</a:t>
                </a:r>
                <a:r>
                  <a:rPr lang="de-DE" i="1" dirty="0"/>
                  <a:t>a</a:t>
                </a:r>
                <a:r>
                  <a:rPr lang="de-DE" i="1" baseline="30000" dirty="0"/>
                  <a:t>n</a:t>
                </a:r>
                <a:r>
                  <a:rPr lang="de-DE" dirty="0"/>
                  <a:t> : </a:t>
                </a:r>
                <a:r>
                  <a:rPr lang="de-DE" i="1" dirty="0"/>
                  <a:t>a</a:t>
                </a:r>
                <a:r>
                  <a:rPr lang="de-DE" i="1" baseline="30000" dirty="0"/>
                  <a:t>m</a:t>
                </a:r>
                <a:r>
                  <a:rPr lang="de-DE" dirty="0"/>
                  <a:t> = </a:t>
                </a:r>
                <a:r>
                  <a:rPr lang="de-DE" i="1" dirty="0"/>
                  <a:t>a</a:t>
                </a:r>
                <a:r>
                  <a:rPr lang="de-DE" i="1" baseline="30000" dirty="0"/>
                  <a:t>n-m</a:t>
                </a:r>
                <a:r>
                  <a:rPr lang="de-DE" i="1" dirty="0"/>
                  <a:t> </a:t>
                </a:r>
              </a:p>
              <a:p>
                <a:pPr>
                  <a:buNone/>
                </a:pPr>
                <a:r>
                  <a:rPr lang="de-DE" i="1" dirty="0"/>
                  <a:t>	a</a:t>
                </a:r>
                <a:r>
                  <a:rPr lang="de-DE" i="1" baseline="30000" dirty="0"/>
                  <a:t>m</a:t>
                </a:r>
                <a:r>
                  <a:rPr lang="de-DE" dirty="0"/>
                  <a:t> ⋅ </a:t>
                </a:r>
                <a:r>
                  <a:rPr lang="de-DE" i="1" dirty="0" err="1"/>
                  <a:t>b</a:t>
                </a:r>
                <a:r>
                  <a:rPr lang="de-DE" i="1" baseline="30000" dirty="0" err="1"/>
                  <a:t>m</a:t>
                </a:r>
                <a:r>
                  <a:rPr lang="de-DE" dirty="0"/>
                  <a:t> = (</a:t>
                </a:r>
                <a:r>
                  <a:rPr lang="de-DE" i="1" dirty="0"/>
                  <a:t>a</a:t>
                </a:r>
                <a:r>
                  <a:rPr lang="de-DE" dirty="0"/>
                  <a:t> ⋅ </a:t>
                </a:r>
                <a:r>
                  <a:rPr lang="de-DE" i="1" dirty="0"/>
                  <a:t>b</a:t>
                </a:r>
                <a:r>
                  <a:rPr lang="de-DE" dirty="0"/>
                  <a:t>)</a:t>
                </a:r>
                <a:r>
                  <a:rPr lang="de-DE" i="1" baseline="30000" dirty="0"/>
                  <a:t>m	</a:t>
                </a:r>
                <a:r>
                  <a:rPr lang="de-DE" i="1" dirty="0"/>
                  <a:t>a</a:t>
                </a:r>
                <a:r>
                  <a:rPr lang="de-DE" i="1" baseline="30000" dirty="0"/>
                  <a:t>m</a:t>
                </a:r>
                <a:r>
                  <a:rPr lang="de-DE" dirty="0"/>
                  <a:t> : </a:t>
                </a:r>
                <a:r>
                  <a:rPr lang="de-DE" i="1" dirty="0" err="1"/>
                  <a:t>b</a:t>
                </a:r>
                <a:r>
                  <a:rPr lang="de-DE" i="1" baseline="30000" dirty="0" err="1"/>
                  <a:t>m</a:t>
                </a:r>
                <a:r>
                  <a:rPr lang="de-DE" dirty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dirty="0"/>
                  <a:t>)</a:t>
                </a:r>
                <a:r>
                  <a:rPr lang="de-DE" i="1" baseline="30000" dirty="0"/>
                  <a:t>m</a:t>
                </a:r>
                <a:r>
                  <a:rPr lang="de-DE" dirty="0"/>
                  <a:t>	(</a:t>
                </a:r>
                <a:r>
                  <a:rPr lang="de-DE" i="1" dirty="0"/>
                  <a:t>a</a:t>
                </a:r>
                <a:r>
                  <a:rPr lang="de-DE" i="1" baseline="30000" dirty="0"/>
                  <a:t>n</a:t>
                </a:r>
                <a:r>
                  <a:rPr lang="de-DE" dirty="0"/>
                  <a:t>)</a:t>
                </a:r>
                <a:r>
                  <a:rPr lang="de-DE" i="1" baseline="30000" dirty="0"/>
                  <a:t>m</a:t>
                </a:r>
                <a:r>
                  <a:rPr lang="de-DE" dirty="0"/>
                  <a:t> = </a:t>
                </a:r>
                <a:r>
                  <a:rPr lang="de-DE" i="1" dirty="0" err="1"/>
                  <a:t>a</a:t>
                </a:r>
                <a:r>
                  <a:rPr lang="de-DE" i="1" baseline="30000" dirty="0" err="1"/>
                  <a:t>m∙n</a:t>
                </a:r>
                <a:endParaRPr lang="de-DE" i="1" baseline="30000" dirty="0"/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POTENZE CON ESPONENTE NEGATIVO</a:t>
                </a:r>
              </a:p>
              <a:p>
                <a:pPr marL="0" indent="0">
                  <a:buNone/>
                </a:pPr>
                <a:r>
                  <a:rPr lang="it-IT" dirty="0"/>
                  <a:t>La </a:t>
                </a:r>
                <a:r>
                  <a:rPr lang="it-IT" b="1" dirty="0"/>
                  <a:t>potenza di un numero relativo diverso da zero con esponente intero negativo </a:t>
                </a:r>
                <a:r>
                  <a:rPr lang="it-IT" dirty="0"/>
                  <a:t>è una potenza che ha per base il reciproco della base e per esponente l’opposto dell’esponente: </a:t>
                </a:r>
              </a:p>
              <a:p>
                <a:pPr lvl="1"/>
                <a:r>
                  <a:rPr lang="it-IT" dirty="0"/>
                  <a:t> </a:t>
                </a:r>
                <a:r>
                  <a:rPr lang="it-IT" i="1" dirty="0" err="1"/>
                  <a:t>a</a:t>
                </a:r>
                <a:r>
                  <a:rPr lang="it-IT" baseline="30000" dirty="0" err="1">
                    <a:sym typeface="Symbol"/>
                  </a:rPr>
                  <a:t></a:t>
                </a:r>
                <a:r>
                  <a:rPr lang="it-IT" i="1" baseline="30000" dirty="0" err="1"/>
                  <a:t>n</a:t>
                </a:r>
                <a:r>
                  <a:rPr lang="it-IT" baseline="30000" dirty="0"/>
                  <a:t> </a:t>
                </a:r>
                <a:r>
                  <a:rPr lang="it-IT" dirty="0"/>
                  <a:t>=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i="1" dirty="0"/>
                          <m:t>a</m:t>
                        </m:r>
                        <m:r>
                          <m:rPr>
                            <m:nor/>
                          </m:rPr>
                          <a:rPr lang="it-IT" i="1" baseline="30000" dirty="0"/>
                          <m:t>n</m:t>
                        </m:r>
                      </m:den>
                    </m:f>
                  </m:oMath>
                </a14:m>
                <a:endParaRPr lang="it-IT" dirty="0"/>
              </a:p>
              <a:p>
                <a:pPr>
                  <a:buNone/>
                </a:pPr>
                <a:endParaRPr lang="it-IT" sz="300" b="1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it-IT" dirty="0"/>
                  <a:t>Per calcolare: </a:t>
                </a:r>
              </a:p>
              <a:p>
                <a:pPr lvl="1"/>
                <a:r>
                  <a:rPr lang="it-IT" b="1" dirty="0"/>
                  <a:t>(+5)</a:t>
                </a:r>
                <a:r>
                  <a:rPr lang="it-IT" b="1" baseline="30000" dirty="0"/>
                  <a:t>2</a:t>
                </a:r>
                <a:r>
                  <a:rPr lang="it-IT" b="1" dirty="0"/>
                  <a:t> : (+5)</a:t>
                </a:r>
                <a:r>
                  <a:rPr lang="it-IT" b="1" baseline="30000" dirty="0"/>
                  <a:t>4 </a:t>
                </a:r>
                <a:endParaRPr lang="it-IT" b="1" baseline="30000" dirty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r>
                  <a:rPr lang="it-IT" dirty="0"/>
                  <a:t>si può procedere in due modi: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 r="-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FA5E740-D196-3545-BAC2-171D6435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/>
              <a:t>Potenza di numeri relativi nell’insieme </a:t>
            </a:r>
            <a:r>
              <a:rPr lang="it-IT" dirty="0" err="1"/>
              <a:t>R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2E7F76-08C3-B943-BCFE-02EE11354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5373216"/>
            <a:ext cx="485290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Estrazione di radice nell’insieme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28800"/>
                <a:ext cx="8229600" cy="4536000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sz="1500" dirty="0"/>
                  <a:t>Nell’insieme </a:t>
                </a:r>
                <a:r>
                  <a:rPr lang="it-IT" sz="1500" b="1" dirty="0"/>
                  <a:t>N la radice quadrata di un numero è quel numero che, elevato alla seconda, dà come risultato il numero dato</a:t>
                </a:r>
                <a:r>
                  <a:rPr lang="it-IT" sz="1500" dirty="0"/>
                  <a:t>. </a:t>
                </a:r>
              </a:p>
              <a:p>
                <a:pPr>
                  <a:buNone/>
                </a:pPr>
                <a:r>
                  <a:rPr lang="it-IT" sz="1500" dirty="0"/>
                  <a:t>Il radicando può essere un numero positivo o negativo.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RADICE QUADRATA DI UN NUMERO POSITIVO</a:t>
                </a:r>
              </a:p>
              <a:p>
                <a:pPr>
                  <a:buNone/>
                </a:pPr>
                <a:r>
                  <a:rPr lang="it-IT" sz="1500" dirty="0"/>
                  <a:t>La </a:t>
                </a:r>
                <a:r>
                  <a:rPr lang="it-IT" sz="1500" b="1" dirty="0"/>
                  <a:t>radice quadrata di un numero relativo positivo</a:t>
                </a:r>
                <a:r>
                  <a:rPr lang="it-IT" sz="1500" dirty="0"/>
                  <a:t> ha due risultati aventi lo stesso valore assoluto ma segno opposto.</a:t>
                </a:r>
              </a:p>
              <a:p>
                <a:pPr>
                  <a:buNone/>
                </a:pPr>
                <a:r>
                  <a:rPr lang="it-IT" sz="1500" dirty="0"/>
                  <a:t>Per calcolare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b="1" i="1">
                            <a:latin typeface="Cambria Math"/>
                          </a:rPr>
                          <m:t>+ </m:t>
                        </m:r>
                        <m:r>
                          <a:rPr lang="it-IT" sz="1500" b="1" i="1">
                            <a:latin typeface="Cambria Math"/>
                          </a:rPr>
                          <m:t>𝟖𝟏</m:t>
                        </m:r>
                      </m:e>
                    </m:rad>
                    <m:r>
                      <a:rPr lang="it-IT" sz="1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sz="1500" dirty="0"/>
                  <a:t>dobbiamo determinare un numero che, elevato alla seconda, dia per risultato + 81: </a:t>
                </a:r>
              </a:p>
              <a:p>
                <a:pPr lvl="1"/>
                <a:r>
                  <a:rPr lang="it-IT" sz="1500" dirty="0"/>
                  <a:t>(+ 9)</a:t>
                </a:r>
                <a:r>
                  <a:rPr lang="it-IT" sz="1500" baseline="30000" dirty="0"/>
                  <a:t>2</a:t>
                </a:r>
                <a:r>
                  <a:rPr lang="it-IT" sz="1500" dirty="0"/>
                  <a:t> = + 81	ma anche 	(− 9)</a:t>
                </a:r>
                <a:r>
                  <a:rPr lang="it-IT" sz="1500" baseline="30000" dirty="0"/>
                  <a:t>2</a:t>
                </a:r>
                <a:r>
                  <a:rPr lang="it-IT" sz="1500" dirty="0"/>
                  <a:t> = + 81 </a:t>
                </a:r>
              </a:p>
              <a:p>
                <a:pPr>
                  <a:buNone/>
                </a:pPr>
                <a:r>
                  <a:rPr lang="it-IT" sz="1500" dirty="0"/>
                  <a:t>L’operazione di estrazione di radice quadrata ha quindi due risultati, si scrive: 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b="1" i="1">
                            <a:latin typeface="Cambria Math"/>
                          </a:rPr>
                          <m:t>+ </m:t>
                        </m:r>
                        <m:r>
                          <a:rPr lang="it-IT" sz="1500" b="1" i="1">
                            <a:latin typeface="Cambria Math"/>
                          </a:rPr>
                          <m:t>𝟖𝟏</m:t>
                        </m:r>
                      </m:e>
                    </m:rad>
                    <m:r>
                      <a:rPr lang="it-IT" sz="1500" b="1" i="1">
                        <a:latin typeface="Cambria Math"/>
                      </a:rPr>
                      <m:t> </m:t>
                    </m:r>
                  </m:oMath>
                </a14:m>
                <a:r>
                  <a:rPr lang="it-IT" sz="1500" b="1" dirty="0"/>
                  <a:t>= ± 9 </a:t>
                </a:r>
                <a:r>
                  <a:rPr lang="it-IT" sz="1500" dirty="0"/>
                  <a:t>e si legge </a:t>
                </a:r>
                <a:r>
                  <a:rPr lang="it-IT" sz="1500" i="1" dirty="0"/>
                  <a:t>la radice quadrata algebrica di</a:t>
                </a:r>
                <a:r>
                  <a:rPr lang="it-IT" sz="1500" dirty="0"/>
                  <a:t> + 81 </a:t>
                </a:r>
                <a:r>
                  <a:rPr lang="it-IT" sz="1500" i="1" dirty="0"/>
                  <a:t>è più o meno </a:t>
                </a:r>
                <a:r>
                  <a:rPr lang="it-IT" sz="1500" dirty="0"/>
                  <a:t>9.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RADICE QUADRATA DI UN NUMERO NEGATIVO</a:t>
                </a:r>
              </a:p>
              <a:p>
                <a:pPr>
                  <a:buNone/>
                </a:pPr>
                <a:r>
                  <a:rPr lang="it-IT" sz="1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b="1" i="1" smtClean="0">
                            <a:latin typeface="Cambria Math"/>
                            <a:sym typeface="Symbol"/>
                          </a:rPr>
                          <m:t></m:t>
                        </m:r>
                        <m:r>
                          <a:rPr lang="it-IT" sz="1500" b="1" i="1">
                            <a:latin typeface="Cambria Math"/>
                          </a:rPr>
                          <m:t> </m:t>
                        </m:r>
                        <m:r>
                          <a:rPr lang="it-IT" sz="1500" b="1" i="1">
                            <a:latin typeface="Cambria Math"/>
                          </a:rPr>
                          <m:t>𝟖𝟏</m:t>
                        </m:r>
                      </m:e>
                    </m:rad>
                  </m:oMath>
                </a14:m>
                <a:r>
                  <a:rPr lang="it-IT" sz="15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500" b="1" dirty="0"/>
                  <a:t>= ?</a:t>
                </a:r>
              </a:p>
              <a:p>
                <a:pPr>
                  <a:buNone/>
                </a:pPr>
                <a:r>
                  <a:rPr lang="it-IT" sz="1500" dirty="0"/>
                  <a:t>Non esiste nessun numero relativo che elevato al quadrato dà un numero negativo perché, elevando </a:t>
                </a:r>
              </a:p>
              <a:p>
                <a:pPr>
                  <a:buNone/>
                </a:pPr>
                <a:r>
                  <a:rPr lang="it-IT" sz="1500" dirty="0"/>
                  <a:t>alla seconda un numero relativo, otteniamo sempre un numero positivo.</a:t>
                </a:r>
              </a:p>
              <a:p>
                <a:pPr>
                  <a:buNone/>
                </a:pPr>
                <a:r>
                  <a:rPr lang="it-IT" sz="1500" b="1" dirty="0"/>
                  <a:t>Nell’insieme R la radice quadrata di un numero negativo non esiste.</a:t>
                </a:r>
              </a:p>
              <a:p>
                <a:pPr>
                  <a:buNone/>
                </a:pPr>
                <a:endParaRPr lang="it-IT" sz="1500" dirty="0"/>
              </a:p>
              <a:p>
                <a:pPr>
                  <a:buNone/>
                </a:pPr>
                <a:endParaRPr lang="it-IT" sz="15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28800"/>
                <a:ext cx="8229600" cy="4536000"/>
              </a:xfrm>
              <a:blipFill>
                <a:blip r:embed="rId2"/>
                <a:stretch>
                  <a:fillRect l="-370" t="-269" r="-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42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Estrazione di radice nell’insieme 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RADICE CUBICA</a:t>
                </a:r>
              </a:p>
              <a:p>
                <a:pPr marL="0" indent="0">
                  <a:buNone/>
                </a:pPr>
                <a:r>
                  <a:rPr lang="it-IT" dirty="0"/>
                  <a:t>La </a:t>
                </a:r>
                <a:r>
                  <a:rPr lang="it-IT" b="1" dirty="0"/>
                  <a:t>radice cubica di un numero positivo </a:t>
                </a:r>
                <a:r>
                  <a:rPr lang="it-IT" dirty="0"/>
                  <a:t>è un numero positivo.</a:t>
                </a:r>
              </a:p>
              <a:p>
                <a:pPr marL="0" indent="0">
                  <a:buNone/>
                </a:pPr>
                <a:r>
                  <a:rPr lang="it-IT" dirty="0"/>
                  <a:t>Per calcolare: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it-IT" b="0" i="1" smtClean="0">
                            <a:latin typeface="Cambria Math"/>
                          </a:rPr>
                          <m:t>+ 125</m:t>
                        </m:r>
                      </m:e>
                    </m:rad>
                  </m:oMath>
                </a14:m>
                <a:r>
                  <a:rPr lang="it-IT" dirty="0"/>
                  <a:t> </a:t>
                </a:r>
              </a:p>
              <a:p>
                <a:pPr marL="0" indent="0">
                  <a:buNone/>
                </a:pPr>
                <a:r>
                  <a:rPr lang="it-IT" dirty="0"/>
                  <a:t>dobbiamo determinare un numero che elevato al cubo dia per risultato + 125: 	</a:t>
                </a:r>
              </a:p>
              <a:p>
                <a:pPr lvl="1">
                  <a:tabLst>
                    <a:tab pos="2160000" algn="l"/>
                    <a:tab pos="3240000" algn="l"/>
                  </a:tabLst>
                </a:pPr>
                <a:r>
                  <a:rPr lang="it-IT" dirty="0"/>
                  <a:t>(+ 5)</a:t>
                </a:r>
                <a:r>
                  <a:rPr lang="it-IT" baseline="30000" dirty="0"/>
                  <a:t>3</a:t>
                </a:r>
                <a:r>
                  <a:rPr lang="it-IT" dirty="0"/>
                  <a:t> = + 125 	quindi 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it-IT" i="1">
                            <a:latin typeface="Cambria Math"/>
                          </a:rPr>
                          <m:t>+ 125</m:t>
                        </m:r>
                      </m:e>
                    </m:rad>
                  </m:oMath>
                </a14:m>
                <a:r>
                  <a:rPr lang="it-IT" dirty="0"/>
                  <a:t> = +5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La </a:t>
                </a:r>
                <a:r>
                  <a:rPr lang="it-IT" b="1" dirty="0"/>
                  <a:t>radice cubica di un numero negativo </a:t>
                </a:r>
                <a:r>
                  <a:rPr lang="it-IT" dirty="0"/>
                  <a:t>è un numero negativo.</a:t>
                </a:r>
              </a:p>
              <a:p>
                <a:pPr marL="0" indent="0">
                  <a:buNone/>
                </a:pPr>
                <a:r>
                  <a:rPr lang="it-IT" dirty="0"/>
                  <a:t>Per calcolare: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it-IT" i="1" smtClean="0">
                            <a:latin typeface="Cambria Math"/>
                            <a:sym typeface="Symbol"/>
                          </a:rPr>
                          <m:t></m:t>
                        </m:r>
                        <m:r>
                          <a:rPr lang="it-IT" i="1">
                            <a:latin typeface="Cambria Math"/>
                          </a:rPr>
                          <m:t> 125</m:t>
                        </m:r>
                      </m:e>
                    </m:rad>
                  </m:oMath>
                </a14:m>
                <a:r>
                  <a:rPr lang="it-IT" dirty="0"/>
                  <a:t> </a:t>
                </a:r>
              </a:p>
              <a:p>
                <a:pPr marL="0" indent="0">
                  <a:buNone/>
                </a:pPr>
                <a:r>
                  <a:rPr lang="it-IT" dirty="0"/>
                  <a:t>dobbiamo determinare un numero che elevato al cubo dia per risultato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sym typeface="Symbol"/>
                      </a:rPr>
                      <m:t></m:t>
                    </m:r>
                  </m:oMath>
                </a14:m>
                <a:r>
                  <a:rPr lang="it-IT" dirty="0"/>
                  <a:t> 125: 	</a:t>
                </a:r>
              </a:p>
              <a:p>
                <a:pPr lvl="1">
                  <a:tabLst>
                    <a:tab pos="2160000" algn="l"/>
                    <a:tab pos="3240000" algn="l"/>
                  </a:tabLst>
                </a:pPr>
                <a:r>
                  <a:rPr lang="it-IT" dirty="0"/>
                  <a:t>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sym typeface="Symbol"/>
                      </a:rPr>
                      <m:t></m:t>
                    </m:r>
                  </m:oMath>
                </a14:m>
                <a:r>
                  <a:rPr lang="it-IT" dirty="0"/>
                  <a:t> 5)</a:t>
                </a:r>
                <a:r>
                  <a:rPr lang="it-IT" baseline="30000" dirty="0"/>
                  <a:t>3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sym typeface="Symbol"/>
                      </a:rPr>
                      <m:t></m:t>
                    </m:r>
                  </m:oMath>
                </a14:m>
                <a:r>
                  <a:rPr lang="it-IT" dirty="0"/>
                  <a:t> 125 	quindi 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it-IT" i="1">
                            <a:latin typeface="Cambria Math"/>
                            <a:sym typeface="Symbol"/>
                          </a:rPr>
                          <m:t></m:t>
                        </m:r>
                        <m:r>
                          <a:rPr lang="it-IT" i="1">
                            <a:latin typeface="Cambria Math"/>
                          </a:rPr>
                          <m:t>125</m:t>
                        </m:r>
                      </m:e>
                    </m:rad>
                  </m:oMath>
                </a14:m>
                <a:r>
                  <a:rPr lang="it-IT" dirty="0"/>
                  <a:t> =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  <a:sym typeface="Symbol"/>
                      </a:rPr>
                      <m:t> </m:t>
                    </m:r>
                  </m:oMath>
                </a14:m>
                <a:r>
                  <a:rPr lang="it-IT" dirty="0"/>
                  <a:t>5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>
                  <a:buNone/>
                </a:pPr>
                <a:endParaRPr lang="it-IT" b="1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endParaRPr lang="it-IT" dirty="0"/>
              </a:p>
              <a:p>
                <a:pPr>
                  <a:buNone/>
                </a:pPr>
                <a:endParaRPr lang="it-IT" dirty="0"/>
              </a:p>
              <a:p>
                <a:pPr>
                  <a:buNone/>
                </a:pPr>
                <a:endParaRPr lang="it-IT" dirty="0"/>
              </a:p>
              <a:p>
                <a:pPr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17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Numeri reali relativi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numeri preceduti dal segno + o dal segno − sono detti </a:t>
            </a:r>
            <a:r>
              <a:rPr lang="it-IT" b="1" dirty="0"/>
              <a:t>numeri relativi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Il loro valore dipende da un valore di riferimento che si indica con zero: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numeri preceduti dal segno </a:t>
            </a:r>
            <a:r>
              <a:rPr lang="it-IT" b="1" dirty="0"/>
              <a:t>+ </a:t>
            </a:r>
            <a:r>
              <a:rPr lang="it-IT" dirty="0"/>
              <a:t>si dicono </a:t>
            </a:r>
            <a:r>
              <a:rPr lang="it-IT" b="1" dirty="0"/>
              <a:t>numeri positivi </a:t>
            </a:r>
            <a:r>
              <a:rPr lang="it-IT" dirty="0"/>
              <a:t>e sono maggiori di zero;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numeri preceduti dal segno </a:t>
            </a:r>
            <a:r>
              <a:rPr lang="it-IT" b="1" dirty="0"/>
              <a:t>− </a:t>
            </a:r>
            <a:r>
              <a:rPr lang="it-IT" dirty="0"/>
              <a:t>si dicono </a:t>
            </a:r>
            <a:r>
              <a:rPr lang="it-IT" b="1" dirty="0"/>
              <a:t>numeri negativi </a:t>
            </a:r>
            <a:r>
              <a:rPr lang="it-IT" dirty="0"/>
              <a:t>e sono minori di zero. </a:t>
            </a:r>
          </a:p>
          <a:p>
            <a:pPr marL="0" indent="0">
              <a:buNone/>
            </a:pPr>
            <a:r>
              <a:rPr lang="it-IT" dirty="0"/>
              <a:t>Con questi numeri possiamo eseguire le sottrazioni in cui il sottraendo è maggiore del minuendo che sino a ora non potevamo eseguire: </a:t>
            </a:r>
          </a:p>
          <a:p>
            <a:pPr lvl="1">
              <a:tabLst>
                <a:tab pos="1152525" algn="l"/>
                <a:tab pos="1682750" algn="l"/>
              </a:tabLst>
            </a:pPr>
            <a:r>
              <a:rPr lang="it-IT" b="1" i="1" dirty="0"/>
              <a:t>a</a:t>
            </a:r>
            <a:r>
              <a:rPr lang="it-IT" b="1" dirty="0"/>
              <a:t> − </a:t>
            </a:r>
            <a:r>
              <a:rPr lang="it-IT" b="1" i="1" dirty="0"/>
              <a:t>b</a:t>
            </a:r>
            <a:r>
              <a:rPr lang="it-IT" b="1" dirty="0"/>
              <a:t>	con	</a:t>
            </a:r>
            <a:r>
              <a:rPr lang="it-IT" b="1" i="1" dirty="0"/>
              <a:t>b</a:t>
            </a:r>
            <a:r>
              <a:rPr lang="it-IT" b="1" dirty="0"/>
              <a:t> &gt; </a:t>
            </a:r>
            <a:r>
              <a:rPr lang="it-IT" b="1" i="1" dirty="0"/>
              <a:t>a </a:t>
            </a:r>
          </a:p>
          <a:p>
            <a:pPr marL="0" indent="0">
              <a:buNone/>
            </a:pPr>
            <a:r>
              <a:rPr lang="it-IT" dirty="0"/>
              <a:t>I numeri relativi costituiscono un ampliamento degli insiemi </a:t>
            </a:r>
            <a:r>
              <a:rPr lang="it-IT" b="1" dirty="0"/>
              <a:t>N</a:t>
            </a:r>
            <a:r>
              <a:rPr lang="it-IT" dirty="0"/>
              <a:t>, </a:t>
            </a:r>
            <a:r>
              <a:rPr lang="it-IT" b="1" dirty="0"/>
              <a:t>Q⁺</a:t>
            </a:r>
            <a:r>
              <a:rPr lang="it-IT" dirty="0"/>
              <a:t>, </a:t>
            </a:r>
            <a:r>
              <a:rPr lang="it-IT" b="1" dirty="0"/>
              <a:t>I⁺</a:t>
            </a:r>
            <a:r>
              <a:rPr lang="it-IT" dirty="0"/>
              <a:t>, </a:t>
            </a:r>
            <a:r>
              <a:rPr lang="it-IT" b="1" dirty="0"/>
              <a:t>R⁺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57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Numeri reali relativi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16911F-95FC-6E4F-8939-838B1116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15" y="4450658"/>
            <a:ext cx="6207117" cy="1610683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DALL’INSIEME N ALL’INSIEME Z</a:t>
            </a:r>
          </a:p>
          <a:p>
            <a:pPr marL="0" indent="0">
              <a:buNone/>
            </a:pPr>
            <a:r>
              <a:rPr lang="it-IT" dirty="0"/>
              <a:t>L’insieme avente come elementi lo 0 e i numeri interi positivi si indica con il simbolo </a:t>
            </a:r>
            <a:r>
              <a:rPr lang="it-IT" b="1" dirty="0"/>
              <a:t>Z⁺</a:t>
            </a:r>
            <a:r>
              <a:rPr lang="it-IT" dirty="0"/>
              <a:t> e coincide con l’insieme </a:t>
            </a:r>
            <a:r>
              <a:rPr lang="it-IT" b="1" dirty="0"/>
              <a:t>N</a:t>
            </a:r>
            <a:r>
              <a:rPr lang="it-IT" dirty="0"/>
              <a:t>: </a:t>
            </a:r>
          </a:p>
          <a:p>
            <a:pPr lvl="1"/>
            <a:r>
              <a:rPr lang="it-IT" b="1" dirty="0" err="1"/>
              <a:t>Z</a:t>
            </a:r>
            <a:r>
              <a:rPr lang="it-IT" b="1" dirty="0"/>
              <a:t>⁺</a:t>
            </a:r>
            <a:r>
              <a:rPr lang="it-IT" dirty="0"/>
              <a:t> = {0, + 1, + 2, + 3, + 4, …} </a:t>
            </a:r>
          </a:p>
          <a:p>
            <a:pPr marL="0" indent="0">
              <a:buNone/>
            </a:pPr>
            <a:r>
              <a:rPr lang="it-IT" dirty="0"/>
              <a:t>I numeri interi con segno − costituiscono l’insieme dei numeri interi negativi che si indica con il simbolo </a:t>
            </a:r>
            <a:r>
              <a:rPr lang="it-IT" b="1" dirty="0"/>
              <a:t>Z⁻</a:t>
            </a:r>
            <a:r>
              <a:rPr lang="it-IT" dirty="0"/>
              <a:t>: </a:t>
            </a:r>
          </a:p>
          <a:p>
            <a:pPr lvl="1"/>
            <a:r>
              <a:rPr lang="it-IT" b="1" dirty="0" err="1"/>
              <a:t>Z</a:t>
            </a:r>
            <a:r>
              <a:rPr lang="it-IT" b="1" dirty="0"/>
              <a:t>⁻ </a:t>
            </a:r>
            <a:r>
              <a:rPr lang="it-IT" dirty="0"/>
              <a:t>= {− 1, − 2, − 3, −4, …} </a:t>
            </a:r>
          </a:p>
          <a:p>
            <a:pPr>
              <a:buNone/>
            </a:pPr>
            <a:r>
              <a:rPr lang="it-IT" dirty="0"/>
              <a:t>L’unione degli insiemi </a:t>
            </a:r>
            <a:r>
              <a:rPr lang="it-IT" b="1" dirty="0"/>
              <a:t>Z⁺ </a:t>
            </a:r>
            <a:r>
              <a:rPr lang="it-IT" dirty="0"/>
              <a:t>e </a:t>
            </a:r>
            <a:r>
              <a:rPr lang="it-IT" b="1" dirty="0"/>
              <a:t>Z⁻ </a:t>
            </a:r>
            <a:r>
              <a:rPr lang="it-IT" dirty="0"/>
              <a:t>forma l’insieme </a:t>
            </a:r>
            <a:r>
              <a:rPr lang="it-IT" b="1" dirty="0"/>
              <a:t>Z </a:t>
            </a:r>
            <a:r>
              <a:rPr lang="it-IT" dirty="0"/>
              <a:t>dei numeri interi relativi: </a:t>
            </a:r>
          </a:p>
          <a:p>
            <a:pPr lvl="1"/>
            <a:r>
              <a:rPr lang="it-IT" b="1" dirty="0" err="1"/>
              <a:t>Z</a:t>
            </a:r>
            <a:r>
              <a:rPr lang="it-IT" b="1" dirty="0"/>
              <a:t>⁺ </a:t>
            </a:r>
            <a:r>
              <a:rPr lang="it-IT" dirty="0"/>
              <a:t>∪</a:t>
            </a:r>
            <a:r>
              <a:rPr lang="it-IT" b="1" dirty="0"/>
              <a:t> Z⁻ </a:t>
            </a:r>
            <a:r>
              <a:rPr lang="it-IT" dirty="0"/>
              <a:t>= </a:t>
            </a:r>
            <a:r>
              <a:rPr lang="it-IT" b="1" dirty="0"/>
              <a:t>Z</a:t>
            </a:r>
          </a:p>
          <a:p>
            <a:pPr marL="0" indent="0">
              <a:buNone/>
            </a:pPr>
            <a:r>
              <a:rPr lang="it-IT" dirty="0"/>
              <a:t>L’insieme </a:t>
            </a:r>
            <a:r>
              <a:rPr lang="it-IT" b="1" dirty="0"/>
              <a:t>Z</a:t>
            </a:r>
            <a:r>
              <a:rPr lang="it-IT" dirty="0"/>
              <a:t> si può rappresentare su una retta orientata e con un diagramma di </a:t>
            </a:r>
            <a:r>
              <a:rPr lang="it-IT" dirty="0" err="1"/>
              <a:t>Venn</a:t>
            </a:r>
            <a:r>
              <a:rPr lang="it-IT" dirty="0"/>
              <a:t>:</a:t>
            </a: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dirty="0"/>
              <a:t>La distanza dallo 0 è detta </a:t>
            </a:r>
            <a:r>
              <a:rPr lang="it-IT" b="1" dirty="0"/>
              <a:t>valore assoluto</a:t>
            </a:r>
            <a:r>
              <a:rPr lang="it-IT" dirty="0"/>
              <a:t>. </a:t>
            </a:r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6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Numeri reali relativi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DALL’INSIEME Q⁺ ALL’INSIEME Q</a:t>
                </a:r>
              </a:p>
              <a:p>
                <a:pPr marL="0" indent="0">
                  <a:buNone/>
                </a:pPr>
                <a:r>
                  <a:rPr lang="it-IT" dirty="0"/>
                  <a:t>I numeri razionali preceduti dal segno + (0 compreso) costituiscono l’insieme dei </a:t>
                </a:r>
                <a:r>
                  <a:rPr lang="it-IT" b="1" dirty="0"/>
                  <a:t>numeri razionali positivi Q⁺</a:t>
                </a:r>
                <a:r>
                  <a:rPr lang="it-IT" dirty="0"/>
                  <a:t>: </a:t>
                </a:r>
              </a:p>
              <a:p>
                <a:pPr lvl="1"/>
                <a:r>
                  <a:rPr lang="it-IT" b="1" dirty="0" err="1"/>
                  <a:t>Q</a:t>
                </a:r>
                <a:r>
                  <a:rPr lang="it-IT" b="1" dirty="0"/>
                  <a:t>⁺ </a:t>
                </a:r>
                <a:r>
                  <a:rPr lang="it-IT" dirty="0"/>
                  <a:t>=  {0,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dirty="0"/>
                  <a:t> , + 1, + 2,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dirty="0"/>
                  <a:t>, ...}  </a:t>
                </a:r>
              </a:p>
              <a:p>
                <a:pPr marL="0" indent="0">
                  <a:buNone/>
                </a:pPr>
                <a:r>
                  <a:rPr lang="it-IT" dirty="0"/>
                  <a:t>I numeri razionali preceduti dal segno − costituiscono l’insieme dei </a:t>
                </a:r>
                <a:r>
                  <a:rPr lang="it-IT" b="1" dirty="0"/>
                  <a:t>numeri razionali negativi Q⁻</a:t>
                </a:r>
                <a:r>
                  <a:rPr lang="it-IT" dirty="0"/>
                  <a:t>. </a:t>
                </a:r>
              </a:p>
              <a:p>
                <a:pPr marL="0" indent="0">
                  <a:buNone/>
                </a:pPr>
                <a:r>
                  <a:rPr lang="it-IT" dirty="0"/>
                  <a:t>L’unione degli insiemi </a:t>
                </a:r>
                <a:r>
                  <a:rPr lang="it-IT" b="1" dirty="0"/>
                  <a:t>Q⁺ </a:t>
                </a:r>
                <a:r>
                  <a:rPr lang="it-IT" dirty="0"/>
                  <a:t>e </a:t>
                </a:r>
                <a:r>
                  <a:rPr lang="it-IT" b="1" dirty="0"/>
                  <a:t>Q⁻ </a:t>
                </a:r>
                <a:r>
                  <a:rPr lang="it-IT" dirty="0"/>
                  <a:t>costituisce l’insieme </a:t>
                </a:r>
                <a:r>
                  <a:rPr lang="it-IT" b="1" dirty="0"/>
                  <a:t>Q </a:t>
                </a:r>
                <a:r>
                  <a:rPr lang="it-IT" dirty="0"/>
                  <a:t>dei </a:t>
                </a:r>
                <a:r>
                  <a:rPr lang="it-IT" b="1" dirty="0"/>
                  <a:t>numeri razionali relativi</a:t>
                </a:r>
                <a:r>
                  <a:rPr lang="it-IT" dirty="0"/>
                  <a:t>: </a:t>
                </a:r>
              </a:p>
              <a:p>
                <a:pPr lvl="1"/>
                <a:r>
                  <a:rPr lang="it-IT" b="1" dirty="0" err="1"/>
                  <a:t>Q</a:t>
                </a:r>
                <a:r>
                  <a:rPr lang="it-IT" b="1" dirty="0"/>
                  <a:t>⁺ </a:t>
                </a:r>
                <a:r>
                  <a:rPr lang="it-IT" dirty="0"/>
                  <a:t>∪</a:t>
                </a:r>
                <a:r>
                  <a:rPr lang="it-IT" b="1" dirty="0"/>
                  <a:t> Q⁻ </a:t>
                </a:r>
                <a:r>
                  <a:rPr lang="it-IT" dirty="0"/>
                  <a:t>= </a:t>
                </a:r>
                <a:r>
                  <a:rPr lang="it-IT" b="1" dirty="0"/>
                  <a:t>Q </a:t>
                </a:r>
              </a:p>
              <a:p>
                <a:pPr marL="0" indent="0">
                  <a:buNone/>
                </a:pPr>
                <a:r>
                  <a:rPr lang="it-IT" dirty="0"/>
                  <a:t>Possiamo rappresentare l’insieme </a:t>
                </a:r>
                <a:r>
                  <a:rPr lang="it-IT" b="1" dirty="0"/>
                  <a:t>Q</a:t>
                </a:r>
                <a:r>
                  <a:rPr lang="it-IT" dirty="0"/>
                  <a:t> su una retta orientata e con un diagramma di </a:t>
                </a:r>
                <a:r>
                  <a:rPr lang="it-IT" dirty="0" err="1"/>
                  <a:t>Venn</a:t>
                </a:r>
                <a:r>
                  <a:rPr lang="it-IT" dirty="0"/>
                  <a:t>: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 r="-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62691541-9B57-1D47-9A29-2A42133B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84" y="4149080"/>
            <a:ext cx="4860032" cy="18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Numeri reali relativi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DALL’INSIEME I⁺ ALL’INSIEME I E DALL’INSIEME R⁺ ALL’INSIEME R</a:t>
            </a:r>
          </a:p>
          <a:p>
            <a:pPr>
              <a:buNone/>
            </a:pPr>
            <a:r>
              <a:rPr lang="it-IT" dirty="0"/>
              <a:t>Pensiamo ogni numero dell’insieme</a:t>
            </a:r>
            <a:r>
              <a:rPr lang="it-IT" b="1" dirty="0"/>
              <a:t> I⁺ </a:t>
            </a:r>
            <a:r>
              <a:rPr lang="it-IT" dirty="0"/>
              <a:t>dei numeri irrazionali positivi come numero irrazionale preceduto dal segno +; gli stessi numeri irrazionali preceduti dal segno − costituiscono l’insieme </a:t>
            </a:r>
            <a:r>
              <a:rPr lang="it-IT" b="1" dirty="0"/>
              <a:t>I⁻ </a:t>
            </a:r>
            <a:r>
              <a:rPr lang="it-IT" dirty="0"/>
              <a:t>degli irrazionali negativi. </a:t>
            </a:r>
          </a:p>
          <a:p>
            <a:pPr>
              <a:buNone/>
            </a:pPr>
            <a:r>
              <a:rPr lang="it-IT" dirty="0"/>
              <a:t>L’unione di </a:t>
            </a:r>
            <a:r>
              <a:rPr lang="it-IT" b="1" dirty="0"/>
              <a:t>I⁺</a:t>
            </a:r>
            <a:r>
              <a:rPr lang="it-IT" dirty="0"/>
              <a:t> e </a:t>
            </a:r>
            <a:r>
              <a:rPr lang="it-IT" b="1" dirty="0"/>
              <a:t>I⁻ </a:t>
            </a:r>
            <a:r>
              <a:rPr lang="it-IT" dirty="0"/>
              <a:t>costituisce l’insieme</a:t>
            </a:r>
            <a:r>
              <a:rPr lang="it-IT" b="1" dirty="0"/>
              <a:t> I </a:t>
            </a:r>
            <a:r>
              <a:rPr lang="it-IT" dirty="0"/>
              <a:t>dei </a:t>
            </a:r>
            <a:r>
              <a:rPr lang="it-IT" b="1" dirty="0"/>
              <a:t>numeri irrazionali relativi</a:t>
            </a:r>
            <a:r>
              <a:rPr lang="it-IT" dirty="0"/>
              <a:t>: </a:t>
            </a:r>
          </a:p>
          <a:p>
            <a:pPr>
              <a:buNone/>
            </a:pPr>
            <a:r>
              <a:rPr lang="it-IT" dirty="0"/>
              <a:t>	</a:t>
            </a:r>
            <a:r>
              <a:rPr lang="it-IT" b="1" dirty="0"/>
              <a:t>I⁺ </a:t>
            </a:r>
            <a:r>
              <a:rPr lang="it-IT" dirty="0"/>
              <a:t>∪ </a:t>
            </a:r>
            <a:r>
              <a:rPr lang="it-IT" b="1" dirty="0"/>
              <a:t>I⁻ </a:t>
            </a:r>
            <a:r>
              <a:rPr lang="it-IT" dirty="0"/>
              <a:t>= </a:t>
            </a:r>
            <a:r>
              <a:rPr lang="it-IT" b="1" dirty="0"/>
              <a:t>I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/>
              <a:t>L’unione degli insiemi </a:t>
            </a:r>
            <a:r>
              <a:rPr lang="it-IT" b="1" dirty="0"/>
              <a:t>Q</a:t>
            </a:r>
            <a:r>
              <a:rPr lang="it-IT" dirty="0"/>
              <a:t> e </a:t>
            </a:r>
            <a:r>
              <a:rPr lang="it-IT" b="1" dirty="0"/>
              <a:t>I</a:t>
            </a:r>
            <a:r>
              <a:rPr lang="it-IT" dirty="0"/>
              <a:t> costituisce l’insieme </a:t>
            </a:r>
            <a:r>
              <a:rPr lang="it-IT" b="1" dirty="0"/>
              <a:t>R</a:t>
            </a:r>
            <a:r>
              <a:rPr lang="it-IT" dirty="0"/>
              <a:t> dei </a:t>
            </a:r>
            <a:r>
              <a:rPr lang="it-IT" b="1" dirty="0"/>
              <a:t>numeri reali relativi</a:t>
            </a:r>
            <a:r>
              <a:rPr lang="it-IT" dirty="0"/>
              <a:t> o semplicemente dei </a:t>
            </a:r>
            <a:r>
              <a:rPr lang="it-IT" b="1" dirty="0"/>
              <a:t>numeri reali</a:t>
            </a:r>
            <a:r>
              <a:rPr lang="it-IT" dirty="0"/>
              <a:t>: </a:t>
            </a:r>
          </a:p>
          <a:p>
            <a:pPr>
              <a:buNone/>
            </a:pPr>
            <a:r>
              <a:rPr lang="it-IT" dirty="0"/>
              <a:t>	</a:t>
            </a:r>
            <a:r>
              <a:rPr lang="it-IT" b="1" dirty="0"/>
              <a:t>Q</a:t>
            </a:r>
            <a:r>
              <a:rPr lang="it-IT" dirty="0"/>
              <a:t> ∪ </a:t>
            </a:r>
            <a:r>
              <a:rPr lang="it-IT" b="1" dirty="0"/>
              <a:t>I</a:t>
            </a:r>
            <a:r>
              <a:rPr lang="it-IT" dirty="0"/>
              <a:t> = </a:t>
            </a:r>
            <a:r>
              <a:rPr lang="it-IT" b="1" dirty="0"/>
              <a:t>R </a:t>
            </a:r>
          </a:p>
          <a:p>
            <a:pPr marL="0" indent="0">
              <a:buNone/>
            </a:pPr>
            <a:r>
              <a:rPr lang="it-IT" dirty="0"/>
              <a:t>Possiamo rappresentare </a:t>
            </a:r>
            <a:r>
              <a:rPr lang="it-IT" b="1" dirty="0"/>
              <a:t>R</a:t>
            </a:r>
            <a:r>
              <a:rPr lang="it-IT" dirty="0"/>
              <a:t> su una retta orientata </a:t>
            </a:r>
            <a:br>
              <a:rPr lang="it-IT" dirty="0"/>
            </a:br>
            <a:r>
              <a:rPr lang="it-IT" dirty="0"/>
              <a:t>o con un diagramma di </a:t>
            </a:r>
            <a:r>
              <a:rPr lang="it-IT" dirty="0" err="1"/>
              <a:t>Venn</a:t>
            </a:r>
            <a:r>
              <a:rPr lang="it-IT" dirty="0"/>
              <a:t>: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E0D25A-6346-3148-A2DC-F0499B1B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78" y="4343842"/>
            <a:ext cx="3703106" cy="14848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AA1635-0FA7-244B-9868-8AA5B5F31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9" y="4949069"/>
            <a:ext cx="4427984" cy="6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7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Caratteristiche dei numeri relativi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I numeri relativi, formati da un segno e da una parte numerica, si distinguono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numeri </a:t>
            </a:r>
            <a:r>
              <a:rPr lang="it-IT" b="1" dirty="0"/>
              <a:t>positivi </a:t>
            </a:r>
            <a:r>
              <a:rPr lang="it-IT" dirty="0"/>
              <a:t>(con il segno + davanti);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numeri </a:t>
            </a:r>
            <a:r>
              <a:rPr lang="it-IT" b="1" dirty="0"/>
              <a:t>negativi </a:t>
            </a:r>
            <a:r>
              <a:rPr lang="it-IT" dirty="0"/>
              <a:t>(con il segno – davanti).</a:t>
            </a:r>
            <a:r>
              <a:rPr lang="it-IT" b="1" dirty="0"/>
              <a:t> </a:t>
            </a:r>
          </a:p>
          <a:p>
            <a:pPr>
              <a:buNone/>
            </a:pPr>
            <a:r>
              <a:rPr lang="it-IT" dirty="0"/>
              <a:t>Lo zero non è negativo né positivo. </a:t>
            </a:r>
          </a:p>
          <a:p>
            <a:pPr marL="0" indent="0">
              <a:buNone/>
            </a:pPr>
            <a:r>
              <a:rPr lang="it-IT" dirty="0"/>
              <a:t>Se di questi numeri consideriamo solo la parte numerica otterremo il </a:t>
            </a:r>
            <a:r>
              <a:rPr lang="it-IT" b="1" dirty="0"/>
              <a:t>valore assoluto </a:t>
            </a:r>
            <a:r>
              <a:rPr lang="it-IT" dirty="0"/>
              <a:t>o modulo del numero relativo che si indica: </a:t>
            </a:r>
          </a:p>
          <a:p>
            <a:pPr lvl="1">
              <a:tabLst>
                <a:tab pos="1597025" algn="l"/>
                <a:tab pos="2751138" algn="l"/>
              </a:tabLst>
            </a:pPr>
            <a:r>
              <a:rPr lang="it-IT" dirty="0"/>
              <a:t>|− 4| = 4 	e si legge 	</a:t>
            </a:r>
            <a:r>
              <a:rPr lang="it-IT" i="1" dirty="0"/>
              <a:t>il valore assoluto di </a:t>
            </a:r>
            <a:r>
              <a:rPr lang="it-IT" dirty="0"/>
              <a:t>− 4 </a:t>
            </a:r>
            <a:r>
              <a:rPr lang="it-IT" i="1" dirty="0"/>
              <a:t>è</a:t>
            </a:r>
            <a:r>
              <a:rPr lang="it-IT" dirty="0"/>
              <a:t> 4 </a:t>
            </a:r>
          </a:p>
          <a:p>
            <a:pPr>
              <a:buNone/>
            </a:pPr>
            <a:r>
              <a:rPr lang="it-IT" dirty="0"/>
              <a:t>Il </a:t>
            </a:r>
            <a:r>
              <a:rPr lang="it-IT" b="1" dirty="0"/>
              <a:t>valore assoluto </a:t>
            </a:r>
            <a:r>
              <a:rPr lang="it-IT" dirty="0"/>
              <a:t>di un numero relativo è il numero stesso senza segno. </a:t>
            </a:r>
          </a:p>
          <a:p>
            <a:pPr>
              <a:buNone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Due </a:t>
            </a:r>
            <a:r>
              <a:rPr lang="it-IT" b="1" dirty="0"/>
              <a:t>numeri relativi</a:t>
            </a:r>
            <a:r>
              <a:rPr lang="it-IT" dirty="0"/>
              <a:t> con lo </a:t>
            </a:r>
            <a:r>
              <a:rPr lang="it-IT" b="1" dirty="0"/>
              <a:t>stesso segno</a:t>
            </a:r>
            <a:r>
              <a:rPr lang="it-IT" dirty="0"/>
              <a:t> sono detti </a:t>
            </a:r>
            <a:r>
              <a:rPr lang="it-IT" b="1" dirty="0"/>
              <a:t>concordi</a:t>
            </a:r>
            <a:r>
              <a:rPr lang="it-IT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Due </a:t>
            </a:r>
            <a:r>
              <a:rPr lang="it-IT" b="1" dirty="0"/>
              <a:t>numeri relativi</a:t>
            </a:r>
            <a:r>
              <a:rPr lang="it-IT" dirty="0"/>
              <a:t> con </a:t>
            </a:r>
            <a:r>
              <a:rPr lang="it-IT" b="1" dirty="0"/>
              <a:t>segno diverso</a:t>
            </a:r>
            <a:r>
              <a:rPr lang="it-IT" dirty="0"/>
              <a:t> sono detti </a:t>
            </a:r>
            <a:r>
              <a:rPr lang="it-IT" b="1" dirty="0"/>
              <a:t>discordi</a:t>
            </a:r>
            <a:r>
              <a:rPr lang="it-IT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Due </a:t>
            </a:r>
            <a:r>
              <a:rPr lang="it-IT" b="1" dirty="0"/>
              <a:t>numeri relativi discordi</a:t>
            </a:r>
            <a:r>
              <a:rPr lang="it-IT" dirty="0"/>
              <a:t> con </a:t>
            </a:r>
            <a:r>
              <a:rPr lang="it-IT" b="1" dirty="0"/>
              <a:t>uguale valore assoluto</a:t>
            </a:r>
            <a:r>
              <a:rPr lang="it-IT" dirty="0"/>
              <a:t> sono detti </a:t>
            </a:r>
            <a:r>
              <a:rPr lang="it-IT" b="1" dirty="0"/>
              <a:t>opposti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44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Caratteristiche dei numeri relativi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CONFRONTO FRA NUMERI RELATIVI</a:t>
                </a:r>
              </a:p>
              <a:p>
                <a:pPr marL="0" indent="0">
                  <a:buNone/>
                </a:pPr>
                <a:r>
                  <a:rPr lang="it-IT" dirty="0"/>
                  <a:t>Per confrontare due numeri relativi osserviamo la loro posizione sulla retta  numerica orientata:</a:t>
                </a:r>
              </a:p>
              <a:p>
                <a:pPr marL="274638" indent="-274638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74638" indent="-274638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74638" indent="-274638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74638" indent="-274638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74638" indent="-274638">
                  <a:buFont typeface="Arial" panose="020B0604020202020204" pitchFamily="34" charset="0"/>
                  <a:buChar char="•"/>
                </a:pPr>
                <a:r>
                  <a:rPr lang="it-IT" dirty="0"/>
                  <a:t>è maggiore quello che sta più a destra sulla retta orientata: + 3 &gt;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dirty="0"/>
                  <a:t> e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it-IT" dirty="0"/>
                  <a:t> &gt; </a:t>
                </a:r>
                <a:r>
                  <a:rPr lang="it-IT" dirty="0">
                    <a:sym typeface="Symbol"/>
                  </a:rPr>
                  <a:t>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it-IT" dirty="0">
                  <a:sym typeface="Symbol"/>
                </a:endParaRPr>
              </a:p>
              <a:p>
                <a:pPr marL="274638" indent="-274638">
                  <a:buFont typeface="Arial" panose="020B0604020202020204" pitchFamily="34" charset="0"/>
                  <a:buChar char="•"/>
                </a:pPr>
                <a:r>
                  <a:rPr lang="it-IT" dirty="0"/>
                  <a:t>è minore quello che sta più a sinistra: </a:t>
                </a:r>
                <a:r>
                  <a:rPr lang="it-IT" dirty="0">
                    <a:sym typeface="Symbol"/>
                  </a:rPr>
                  <a:t></a:t>
                </a:r>
                <a:r>
                  <a:rPr lang="it-IT" dirty="0"/>
                  <a:t> 3 &lt; </a:t>
                </a:r>
                <a:r>
                  <a:rPr lang="it-IT" dirty="0">
                    <a:sym typeface="Symbol"/>
                  </a:rPr>
                  <a:t>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it-IT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</a:rPr>
                      <m:t>e</m:t>
                    </m:r>
                    <m:r>
                      <a:rPr lang="it-IT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dirty="0"/>
                  <a:t>0 &lt;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it-IT" dirty="0"/>
                  <a:t> </a:t>
                </a:r>
              </a:p>
              <a:p>
                <a:pPr marL="9525">
                  <a:buNone/>
                  <a:tabLst>
                    <a:tab pos="1724025" algn="l"/>
                  </a:tabLst>
                </a:pPr>
                <a:endParaRPr lang="it-IT" sz="600" dirty="0"/>
              </a:p>
              <a:p>
                <a:pPr marL="9525">
                  <a:buNone/>
                  <a:tabLst>
                    <a:tab pos="1724025" algn="l"/>
                  </a:tabLst>
                </a:pPr>
                <a:r>
                  <a:rPr lang="it-IT" dirty="0"/>
                  <a:t>Ogni numero positivo è maggiore di ogni numero negativo:</a:t>
                </a:r>
              </a:p>
              <a:p>
                <a:pPr marL="466725" lvl="2">
                  <a:tabLst>
                    <a:tab pos="1724025" algn="l"/>
                  </a:tabLst>
                </a:pPr>
                <a:r>
                  <a:rPr lang="it-IT" dirty="0">
                    <a:sym typeface="Symbol"/>
                  </a:rPr>
                  <a:t>+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dirty="0"/>
                  <a:t> &gt; </a:t>
                </a:r>
                <a:r>
                  <a:rPr lang="it-IT" dirty="0">
                    <a:sym typeface="Symbol"/>
                  </a:rPr>
                  <a:t> 3			+ 2 &gt; 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it-IT" dirty="0"/>
                  <a:t> </a:t>
                </a:r>
              </a:p>
              <a:p>
                <a:pPr marL="9525">
                  <a:tabLst>
                    <a:tab pos="1724025" algn="l"/>
                  </a:tabLst>
                </a:pPr>
                <a:endParaRPr lang="it-IT" sz="600" dirty="0"/>
              </a:p>
              <a:p>
                <a:pPr marL="9525">
                  <a:buNone/>
                  <a:tabLst>
                    <a:tab pos="1724025" algn="l"/>
                  </a:tabLst>
                </a:pPr>
                <a:r>
                  <a:rPr lang="it-IT" dirty="0"/>
                  <a:t>Lo zero è maggiore di ogni numero negativo e minore di ogni numero positivo: </a:t>
                </a:r>
              </a:p>
              <a:p>
                <a:pPr marL="466725" lvl="2">
                  <a:tabLst>
                    <a:tab pos="1724025" algn="l"/>
                  </a:tabLst>
                </a:pPr>
                <a:r>
                  <a:rPr lang="it-IT" dirty="0">
                    <a:sym typeface="Symbol"/>
                  </a:rPr>
                  <a:t>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dirty="0"/>
                  <a:t> &lt; 0 &lt; + 1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>
                  <a:buNone/>
                </a:pPr>
                <a:r>
                  <a:rPr lang="it-IT" dirty="0"/>
                  <a:t>          </a:t>
                </a:r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3DFD52AF-7466-CF4A-B9E2-347E2C445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755" y="2420888"/>
            <a:ext cx="61426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Caratteristiche dei numeri relativi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9525">
                  <a:buNone/>
                  <a:tabLst>
                    <a:tab pos="1724025" algn="l"/>
                  </a:tabLst>
                </a:pPr>
                <a:r>
                  <a:rPr lang="it-IT" dirty="0"/>
                  <a:t>Dati due numeri positivi, è maggiore quello con valore assoluto maggiore:</a:t>
                </a:r>
              </a:p>
              <a:p>
                <a:pPr marL="466725" lvl="2">
                  <a:tabLst>
                    <a:tab pos="1724025" algn="l"/>
                  </a:tabLst>
                </a:pPr>
                <a:r>
                  <a:rPr lang="it-IT" dirty="0"/>
                  <a:t>+ 7 &gt; + 5			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23</m:t>
                        </m:r>
                      </m:den>
                    </m:f>
                  </m:oMath>
                </a14:m>
                <a:r>
                  <a:rPr lang="it-IT" dirty="0"/>
                  <a:t> &gt;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</a:p>
              <a:p>
                <a:pPr marL="9525">
                  <a:buNone/>
                  <a:tabLst>
                    <a:tab pos="1724025" algn="l"/>
                  </a:tabLst>
                </a:pPr>
                <a:endParaRPr lang="it-IT" dirty="0"/>
              </a:p>
              <a:p>
                <a:pPr marL="9525">
                  <a:buNone/>
                  <a:tabLst>
                    <a:tab pos="1724025" algn="l"/>
                  </a:tabLst>
                </a:pPr>
                <a:r>
                  <a:rPr lang="it-IT" dirty="0"/>
                  <a:t>Dati due numeri negativi, è maggiore quello con valore assoluto minore: </a:t>
                </a:r>
              </a:p>
              <a:p>
                <a:pPr marL="466725" lvl="2">
                  <a:tabLst>
                    <a:tab pos="1724025" algn="l"/>
                  </a:tabLst>
                </a:pPr>
                <a:r>
                  <a:rPr lang="it-IT" dirty="0">
                    <a:sym typeface="Symbol"/>
                  </a:rPr>
                  <a:t> 5 &gt;  7			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it-IT" i="1">
                        <a:latin typeface="Cambria Math"/>
                      </a:rPr>
                      <m:t> </m:t>
                    </m:r>
                  </m:oMath>
                </a14:m>
                <a:r>
                  <a:rPr lang="it-IT" dirty="0">
                    <a:sym typeface="Symbol"/>
                  </a:rPr>
                  <a:t>&gt; 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it-IT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it-IT" i="1">
                        <a:latin typeface="Cambria Math"/>
                      </a:rPr>
                      <m:t> </m:t>
                    </m:r>
                  </m:oMath>
                </a14:m>
                <a:r>
                  <a:rPr lang="it-IT" dirty="0">
                    <a:sym typeface="Symbol"/>
                  </a:rPr>
                  <a:t>		</a:t>
                </a:r>
              </a:p>
              <a:p>
                <a:pPr marL="9525">
                  <a:buNone/>
                  <a:tabLst>
                    <a:tab pos="1724025" algn="l"/>
                  </a:tabLst>
                </a:pPr>
                <a:endParaRPr lang="it-IT" dirty="0"/>
              </a:p>
              <a:p>
                <a:pPr marL="9525">
                  <a:buNone/>
                  <a:tabLst>
                    <a:tab pos="1724025" algn="l"/>
                  </a:tabLst>
                </a:pPr>
                <a:r>
                  <a:rPr lang="it-IT" dirty="0"/>
                  <a:t>Due numeri relativi sono uguali se hanno lo stesso segno e lo stesso valore assoluto:</a:t>
                </a:r>
              </a:p>
              <a:p>
                <a:pPr marL="466725" lvl="2">
                  <a:tabLst>
                    <a:tab pos="1724025" algn="l"/>
                  </a:tabLst>
                </a:pPr>
                <a:r>
                  <a:rPr lang="it-IT" dirty="0"/>
                  <a:t>+ 3 = + 3 			</a:t>
                </a:r>
                <a:r>
                  <a:rPr lang="it-IT" dirty="0">
                    <a:sym typeface="Symbol"/>
                  </a:rPr>
                  <a:t>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it-IT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it-IT" dirty="0">
                    <a:sym typeface="Symbol"/>
                  </a:rPr>
                  <a:t> 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it-IT" i="1">
                        <a:latin typeface="Cambria Math"/>
                      </a:rPr>
                      <m:t> </m:t>
                    </m:r>
                  </m:oMath>
                </a14:m>
                <a:endParaRPr lang="it-IT" dirty="0"/>
              </a:p>
              <a:p>
                <a:pPr marL="9525">
                  <a:buNone/>
                  <a:tabLst>
                    <a:tab pos="1724025" algn="l"/>
                  </a:tabLst>
                </a:pPr>
                <a:endParaRPr lang="it-IT" dirty="0"/>
              </a:p>
              <a:p>
                <a:pPr marL="9525">
                  <a:buNone/>
                  <a:tabLst>
                    <a:tab pos="1724025" algn="l"/>
                  </a:tabLst>
                </a:pPr>
                <a:r>
                  <a:rPr lang="it-IT" dirty="0"/>
                  <a:t>Due numeri relativi sono disuguali se differiscono per il segno o per il valore assoluto: </a:t>
                </a:r>
              </a:p>
              <a:p>
                <a:pPr marL="466725" lvl="2">
                  <a:tabLst>
                    <a:tab pos="1724025" algn="l"/>
                  </a:tabLst>
                </a:pPr>
                <a:r>
                  <a:rPr lang="it-IT" dirty="0"/>
                  <a:t>+ 7 ≠ – 7			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it-IT" dirty="0"/>
                  <a:t> ≠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>
                  <a:buNone/>
                </a:pPr>
                <a:r>
                  <a:rPr lang="it-IT" dirty="0"/>
                  <a:t>          </a:t>
                </a:r>
              </a:p>
              <a:p>
                <a:pPr>
                  <a:buNone/>
                </a:pP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09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22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3860</Words>
  <Application>Microsoft Macintosh PowerPoint</Application>
  <PresentationFormat>Presentazione su schermo (4:3)</PresentationFormat>
  <Paragraphs>306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Tema di Office</vt:lpstr>
      <vt:lpstr>Presentazione standard di PowerPoint</vt:lpstr>
      <vt:lpstr>Dall’insieme N all’insieme R⁺</vt:lpstr>
      <vt:lpstr>Numeri reali relativi</vt:lpstr>
      <vt:lpstr>Numeri reali relativi</vt:lpstr>
      <vt:lpstr>Numeri reali relativi</vt:lpstr>
      <vt:lpstr>Numeri reali relativi</vt:lpstr>
      <vt:lpstr>Caratteristiche dei numeri relativi</vt:lpstr>
      <vt:lpstr>Caratteristiche dei numeri relativi</vt:lpstr>
      <vt:lpstr>Caratteristiche dei numeri relativi</vt:lpstr>
      <vt:lpstr>Addizione nell’insieme R</vt:lpstr>
      <vt:lpstr>Addizione nell’insieme R</vt:lpstr>
      <vt:lpstr>Sottrazione nell’insieme R</vt:lpstr>
      <vt:lpstr>Addizione algebrica nell’insieme R</vt:lpstr>
      <vt:lpstr>Moltiplicazione nell’insieme R</vt:lpstr>
      <vt:lpstr>Moltiplicazione nell’insieme R</vt:lpstr>
      <vt:lpstr>Moltiplicazione nell’insieme R</vt:lpstr>
      <vt:lpstr>Divisione nell’insieme R</vt:lpstr>
      <vt:lpstr>Divisione nell’insieme R</vt:lpstr>
      <vt:lpstr>Proprietà delle quattro operazioni nell’insieme R</vt:lpstr>
      <vt:lpstr>Espressioni algebriche</vt:lpstr>
      <vt:lpstr>Potenza di numeri relativi nell’insieme R</vt:lpstr>
      <vt:lpstr>Potenza di numeri relativi nell’insieme R</vt:lpstr>
      <vt:lpstr>Estrazione di radice nell’insieme R</vt:lpstr>
      <vt:lpstr>Estrazione di radice nell’insieme 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75</cp:revision>
  <dcterms:created xsi:type="dcterms:W3CDTF">2020-05-11T09:05:56Z</dcterms:created>
  <dcterms:modified xsi:type="dcterms:W3CDTF">2021-04-07T08:04:01Z</dcterms:modified>
</cp:coreProperties>
</file>